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</p:sldIdLst>
  <p:sldSz cx="6858000" cy="9903460" type="A4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9" userDrawn="1">
          <p15:clr>
            <a:srgbClr val="A4A3A4"/>
          </p15:clr>
        </p15:guide>
        <p15:guide id="2" pos="21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0013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3149"/>
        <p:guide pos="215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96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74325" y="1320480"/>
            <a:ext cx="5512050" cy="371190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74325" y="5141554"/>
            <a:ext cx="5512050" cy="2126285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342225" y="1117729"/>
            <a:ext cx="6172200" cy="791768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74325" y="3587131"/>
            <a:ext cx="5512050" cy="147124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74325" y="5141554"/>
            <a:ext cx="5512050" cy="681035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878587"/>
            <a:ext cx="6170175" cy="101895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42225" y="2152278"/>
            <a:ext cx="6170175" cy="6872735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119825" y="5557453"/>
            <a:ext cx="4369950" cy="1107332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119825" y="6664785"/>
            <a:ext cx="4369950" cy="1252896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878587"/>
            <a:ext cx="6170175" cy="101895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42225" y="2167875"/>
            <a:ext cx="2911950" cy="6857138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606525" y="2167875"/>
            <a:ext cx="2911950" cy="6857138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878587"/>
            <a:ext cx="6170175" cy="101895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42225" y="2063900"/>
            <a:ext cx="3005100" cy="551066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42225" y="2677351"/>
            <a:ext cx="3005100" cy="634766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3507609" y="2053111"/>
            <a:ext cx="3005100" cy="551066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3507609" y="2677351"/>
            <a:ext cx="3005100" cy="634766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878587"/>
            <a:ext cx="6170175" cy="101895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42225" y="2245856"/>
            <a:ext cx="2943606" cy="6654388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3572100" y="2245856"/>
            <a:ext cx="2940300" cy="6654388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5757075" y="1320480"/>
            <a:ext cx="587250" cy="726264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14350" y="1320480"/>
            <a:ext cx="5157675" cy="726264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342225" y="878587"/>
            <a:ext cx="6170175" cy="1018953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342225" y="2152278"/>
            <a:ext cx="6170175" cy="687273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344250" y="9118590"/>
            <a:ext cx="1518750" cy="457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2315250" y="9118590"/>
            <a:ext cx="2227500" cy="457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4993650" y="9118590"/>
            <a:ext cx="1518750" cy="457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67.xml"/><Relationship Id="rId7" Type="http://schemas.openxmlformats.org/officeDocument/2006/relationships/image" Target="../media/image3.png"/><Relationship Id="rId6" Type="http://schemas.openxmlformats.org/officeDocument/2006/relationships/tags" Target="../tags/tag66.xml"/><Relationship Id="rId5" Type="http://schemas.openxmlformats.org/officeDocument/2006/relationships/image" Target="../media/image2.png"/><Relationship Id="rId4" Type="http://schemas.openxmlformats.org/officeDocument/2006/relationships/tags" Target="../tags/tag65.xml"/><Relationship Id="rId34" Type="http://schemas.openxmlformats.org/officeDocument/2006/relationships/slideLayout" Target="../slideLayouts/slideLayout1.xml"/><Relationship Id="rId33" Type="http://schemas.openxmlformats.org/officeDocument/2006/relationships/tags" Target="../tags/tag80.xml"/><Relationship Id="rId32" Type="http://schemas.openxmlformats.org/officeDocument/2006/relationships/tags" Target="../tags/tag79.xml"/><Relationship Id="rId31" Type="http://schemas.openxmlformats.org/officeDocument/2006/relationships/image" Target="../media/image15.jpeg"/><Relationship Id="rId30" Type="http://schemas.openxmlformats.org/officeDocument/2006/relationships/tags" Target="../tags/tag78.xml"/><Relationship Id="rId3" Type="http://schemas.openxmlformats.org/officeDocument/2006/relationships/tags" Target="../tags/tag64.xml"/><Relationship Id="rId29" Type="http://schemas.openxmlformats.org/officeDocument/2006/relationships/image" Target="../media/image14.png"/><Relationship Id="rId28" Type="http://schemas.openxmlformats.org/officeDocument/2006/relationships/tags" Target="../tags/tag77.xml"/><Relationship Id="rId27" Type="http://schemas.openxmlformats.org/officeDocument/2006/relationships/image" Target="../media/image13.jpeg"/><Relationship Id="rId26" Type="http://schemas.openxmlformats.org/officeDocument/2006/relationships/tags" Target="../tags/tag76.xml"/><Relationship Id="rId25" Type="http://schemas.openxmlformats.org/officeDocument/2006/relationships/image" Target="../media/image12.jpeg"/><Relationship Id="rId24" Type="http://schemas.openxmlformats.org/officeDocument/2006/relationships/tags" Target="../tags/tag75.xml"/><Relationship Id="rId23" Type="http://schemas.openxmlformats.org/officeDocument/2006/relationships/image" Target="../media/image11.jpeg"/><Relationship Id="rId22" Type="http://schemas.openxmlformats.org/officeDocument/2006/relationships/tags" Target="../tags/tag74.xml"/><Relationship Id="rId21" Type="http://schemas.openxmlformats.org/officeDocument/2006/relationships/image" Target="../media/image10.jpeg"/><Relationship Id="rId20" Type="http://schemas.openxmlformats.org/officeDocument/2006/relationships/tags" Target="../tags/tag73.xml"/><Relationship Id="rId2" Type="http://schemas.openxmlformats.org/officeDocument/2006/relationships/image" Target="../media/image1.png"/><Relationship Id="rId19" Type="http://schemas.openxmlformats.org/officeDocument/2006/relationships/image" Target="../media/image9.png"/><Relationship Id="rId18" Type="http://schemas.openxmlformats.org/officeDocument/2006/relationships/tags" Target="../tags/tag72.xml"/><Relationship Id="rId17" Type="http://schemas.openxmlformats.org/officeDocument/2006/relationships/image" Target="../media/image8.png"/><Relationship Id="rId16" Type="http://schemas.openxmlformats.org/officeDocument/2006/relationships/tags" Target="../tags/tag71.xml"/><Relationship Id="rId15" Type="http://schemas.openxmlformats.org/officeDocument/2006/relationships/image" Target="../media/image7.png"/><Relationship Id="rId14" Type="http://schemas.openxmlformats.org/officeDocument/2006/relationships/tags" Target="../tags/tag70.xml"/><Relationship Id="rId13" Type="http://schemas.openxmlformats.org/officeDocument/2006/relationships/image" Target="../media/image6.png"/><Relationship Id="rId12" Type="http://schemas.openxmlformats.org/officeDocument/2006/relationships/tags" Target="../tags/tag69.xml"/><Relationship Id="rId11" Type="http://schemas.openxmlformats.org/officeDocument/2006/relationships/image" Target="../media/image5.png"/><Relationship Id="rId10" Type="http://schemas.openxmlformats.org/officeDocument/2006/relationships/tags" Target="../tags/tag68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image" Target="../media/image17.png"/><Relationship Id="rId3" Type="http://schemas.openxmlformats.org/officeDocument/2006/relationships/tags" Target="../tags/tag82.xml"/><Relationship Id="rId2" Type="http://schemas.openxmlformats.org/officeDocument/2006/relationships/image" Target="../media/image16.png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95.xml"/><Relationship Id="rId17" Type="http://schemas.openxmlformats.org/officeDocument/2006/relationships/image" Target="../media/image18.jpeg"/><Relationship Id="rId16" Type="http://schemas.openxmlformats.org/officeDocument/2006/relationships/tags" Target="../tags/tag94.xml"/><Relationship Id="rId15" Type="http://schemas.openxmlformats.org/officeDocument/2006/relationships/tags" Target="../tags/tag93.xml"/><Relationship Id="rId14" Type="http://schemas.openxmlformats.org/officeDocument/2006/relationships/tags" Target="../tags/tag92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tags" Target="../tags/tag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23110611430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-141605" y="1174115"/>
            <a:ext cx="7145655" cy="433324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418465" y="2087245"/>
            <a:ext cx="3446780" cy="2369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20000"/>
              </a:lnSpc>
            </a:pPr>
            <a:r>
              <a:rPr sz="2000" b="1">
                <a:solidFill>
                  <a:srgbClr val="FF0000"/>
                </a:solidFill>
                <a:latin typeface="Archivo" panose="020B0503020202020B04" charset="0"/>
                <a:ea typeface="微软雅黑" panose="020B0503020204020204" charset="-122"/>
                <a:cs typeface="Archivo" panose="020B0503020202020B04" charset="0"/>
              </a:rPr>
              <a:t>182mm  Double Glass Bifacial</a:t>
            </a:r>
            <a:r>
              <a:rPr lang="en-US" sz="2000" b="1">
                <a:solidFill>
                  <a:srgbClr val="FF0000"/>
                </a:solidFill>
                <a:latin typeface="Archivo" panose="020B0503020202020B04" charset="0"/>
                <a:ea typeface="微软雅黑" panose="020B0503020204020204" charset="-122"/>
                <a:cs typeface="Archivo" panose="020B0503020202020B04" charset="0"/>
              </a:rPr>
              <a:t> </a:t>
            </a:r>
            <a:r>
              <a:rPr sz="2000" b="1">
                <a:solidFill>
                  <a:srgbClr val="FF0000"/>
                </a:solidFill>
                <a:latin typeface="Archivo" panose="020B0503020202020B04" charset="0"/>
                <a:ea typeface="微软雅黑" panose="020B0503020204020204" charset="-122"/>
                <a:cs typeface="Archivo" panose="020B0503020202020B04" charset="0"/>
              </a:rPr>
              <a:t>Frameless</a:t>
            </a:r>
            <a:endParaRPr sz="2000" b="1">
              <a:solidFill>
                <a:srgbClr val="FF0000"/>
              </a:solidFill>
              <a:latin typeface="Archivo" panose="020B0503020202020B04" charset="0"/>
              <a:ea typeface="微软雅黑" panose="020B0503020204020204" charset="-122"/>
              <a:cs typeface="Archivo" panose="020B0503020202020B04" charset="0"/>
            </a:endParaRPr>
          </a:p>
          <a:p>
            <a:pPr>
              <a:lnSpc>
                <a:spcPct val="120000"/>
              </a:lnSpc>
            </a:pPr>
            <a:r>
              <a:rPr sz="2000" b="1">
                <a:solidFill>
                  <a:srgbClr val="FF0000"/>
                </a:solidFill>
                <a:latin typeface="Archivo" panose="020B0503020202020B04" charset="0"/>
                <a:ea typeface="微软雅黑" panose="020B0503020204020204" charset="-122"/>
                <a:cs typeface="Archivo" panose="020B0503020202020B04" charset="0"/>
              </a:rPr>
              <a:t>Luminous</a:t>
            </a:r>
            <a:r>
              <a:rPr lang="en-US" sz="2000" b="1">
                <a:solidFill>
                  <a:srgbClr val="FF0000"/>
                </a:solidFill>
                <a:latin typeface="Archivo" panose="020B0503020202020B04" charset="0"/>
                <a:ea typeface="微软雅黑" panose="020B0503020204020204" charset="-122"/>
                <a:cs typeface="Archivo" panose="020B0503020202020B04" charset="0"/>
              </a:rPr>
              <a:t> </a:t>
            </a:r>
            <a:r>
              <a:rPr sz="2000" b="1">
                <a:solidFill>
                  <a:srgbClr val="FF0000"/>
                </a:solidFill>
                <a:latin typeface="Archivo" panose="020B0503020202020B04" charset="0"/>
                <a:ea typeface="微软雅黑" panose="020B0503020204020204" charset="-122"/>
                <a:cs typeface="Archivo" panose="020B0503020202020B04" charset="0"/>
              </a:rPr>
              <a:t>Mono</a:t>
            </a:r>
            <a:r>
              <a:rPr lang="en-US" sz="2000" b="1">
                <a:solidFill>
                  <a:srgbClr val="FF0000"/>
                </a:solidFill>
                <a:latin typeface="Archivo" panose="020B0503020202020B04" charset="0"/>
                <a:ea typeface="微软雅黑" panose="020B0503020204020204" charset="-122"/>
                <a:cs typeface="Archivo" panose="020B0503020202020B04" charset="0"/>
              </a:rPr>
              <a:t> </a:t>
            </a:r>
            <a:r>
              <a:rPr sz="2000" b="1">
                <a:solidFill>
                  <a:srgbClr val="FF0000"/>
                </a:solidFill>
                <a:latin typeface="Archivo" panose="020B0503020202020B04" charset="0"/>
                <a:ea typeface="微软雅黑" panose="020B0503020204020204" charset="-122"/>
                <a:cs typeface="Archivo" panose="020B0503020202020B04" charset="0"/>
              </a:rPr>
              <a:t>Half</a:t>
            </a:r>
            <a:r>
              <a:rPr lang="en-US" sz="2000" b="1">
                <a:solidFill>
                  <a:srgbClr val="FF0000"/>
                </a:solidFill>
                <a:latin typeface="Archivo" panose="020B0503020202020B04" charset="0"/>
                <a:ea typeface="微软雅黑" panose="020B0503020204020204" charset="-122"/>
                <a:cs typeface="Archivo" panose="020B0503020202020B04" charset="0"/>
              </a:rPr>
              <a:t> </a:t>
            </a:r>
            <a:r>
              <a:rPr sz="2000" b="1">
                <a:solidFill>
                  <a:srgbClr val="FF0000"/>
                </a:solidFill>
                <a:latin typeface="Archivo" panose="020B0503020202020B04" charset="0"/>
                <a:ea typeface="微软雅黑" panose="020B0503020204020204" charset="-122"/>
                <a:cs typeface="Archivo" panose="020B0503020202020B04" charset="0"/>
              </a:rPr>
              <a:t>Cell</a:t>
            </a:r>
            <a:r>
              <a:rPr lang="en-US" sz="2000" b="1">
                <a:solidFill>
                  <a:srgbClr val="FF0000"/>
                </a:solidFill>
                <a:latin typeface="Archivo" panose="020B0503020202020B04" charset="0"/>
                <a:ea typeface="微软雅黑" panose="020B0503020204020204" charset="-122"/>
                <a:cs typeface="Archivo" panose="020B0503020202020B04" charset="0"/>
              </a:rPr>
              <a:t> </a:t>
            </a:r>
            <a:r>
              <a:rPr sz="2000" b="1">
                <a:solidFill>
                  <a:srgbClr val="FF0000"/>
                </a:solidFill>
                <a:latin typeface="Archivo" panose="020B0503020202020B04" charset="0"/>
                <a:ea typeface="微软雅黑" panose="020B0503020204020204" charset="-122"/>
                <a:cs typeface="Archivo" panose="020B0503020202020B04" charset="0"/>
              </a:rPr>
              <a:t>PV Module</a:t>
            </a:r>
            <a:endParaRPr sz="2000" b="1">
              <a:solidFill>
                <a:srgbClr val="FF0000"/>
              </a:solidFill>
              <a:latin typeface="Archivo" panose="020B0503020202020B04" charset="0"/>
              <a:ea typeface="微软雅黑" panose="020B0503020204020204" charset="-122"/>
              <a:cs typeface="Archivo" panose="020B0503020202020B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301625" y="8333105"/>
            <a:ext cx="3028315" cy="1291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>
              <a:lnSpc>
                <a:spcPct val="130000"/>
              </a:lnSpc>
            </a:pPr>
            <a:r>
              <a:rPr lang="en-US" sz="1000" b="0">
                <a:solidFill>
                  <a:srgbClr val="3E3A39"/>
                </a:solidFill>
                <a:latin typeface="Archivo" panose="020B0503020202020B04" charset="0"/>
                <a:ea typeface="微软雅黑" panose="020B0503020204020204" charset="-122"/>
                <a:cs typeface="Archivo" panose="020B0503020202020B04" charset="0"/>
              </a:rPr>
              <a:t>IEC61215(2016), IEC61730(2016)ISO9001:2015: </a:t>
            </a:r>
            <a:r>
              <a:rPr lang="en-US" sz="1000" b="0">
                <a:solidFill>
                  <a:srgbClr val="333333"/>
                </a:solidFill>
                <a:latin typeface="Archivo" panose="020B0503020202020B04" charset="0"/>
                <a:ea typeface="微软雅黑" panose="020B0503020204020204" charset="-122"/>
                <a:cs typeface="Archivo" panose="020B0503020202020B04" charset="0"/>
              </a:rPr>
              <a:t>Quality management system</a:t>
            </a:r>
            <a:r>
              <a:rPr lang="en-US" sz="1000" b="0">
                <a:solidFill>
                  <a:srgbClr val="3E3A39"/>
                </a:solidFill>
                <a:latin typeface="Archivo" panose="020B0503020202020B04" charset="0"/>
                <a:ea typeface="微软雅黑" panose="020B0503020204020204" charset="-122"/>
                <a:cs typeface="Archivo" panose="020B0503020202020B04" charset="0"/>
              </a:rPr>
              <a:t>ISO14001:2015: </a:t>
            </a:r>
            <a:r>
              <a:rPr lang="en-US" sz="1000" b="0">
                <a:solidFill>
                  <a:srgbClr val="333333"/>
                </a:solidFill>
                <a:latin typeface="Archivo" panose="020B0503020202020B04" charset="0"/>
                <a:ea typeface="微软雅黑" panose="020B0503020204020204" charset="-122"/>
                <a:cs typeface="Archivo" panose="020B0503020202020B04" charset="0"/>
              </a:rPr>
              <a:t>Environmental management system</a:t>
            </a:r>
            <a:r>
              <a:rPr lang="en-US" sz="1000" b="0">
                <a:solidFill>
                  <a:srgbClr val="3E3A39"/>
                </a:solidFill>
                <a:latin typeface="Archivo" panose="020B0503020202020B04" charset="0"/>
                <a:ea typeface="微软雅黑" panose="020B0503020204020204" charset="-122"/>
                <a:cs typeface="Archivo" panose="020B0503020202020B04" charset="0"/>
              </a:rPr>
              <a:t>ISO45001:2018: </a:t>
            </a:r>
            <a:r>
              <a:rPr lang="en-US" sz="1000" b="0">
                <a:solidFill>
                  <a:srgbClr val="333333"/>
                </a:solidFill>
                <a:latin typeface="Archivo" panose="020B0503020202020B04" charset="0"/>
                <a:ea typeface="微软雅黑" panose="020B0503020204020204" charset="-122"/>
                <a:cs typeface="Archivo" panose="020B0503020202020B04" charset="0"/>
              </a:rPr>
              <a:t>Occupational health and safety management system</a:t>
            </a:r>
            <a:endParaRPr lang="en-US" altLang="en-US" sz="1000" b="0">
              <a:solidFill>
                <a:srgbClr val="333333"/>
              </a:solidFill>
              <a:latin typeface="Archivo" panose="020B0503020202020B04" charset="0"/>
              <a:ea typeface="微软雅黑" panose="020B0503020204020204" charset="-122"/>
              <a:cs typeface="Archivo" panose="020B0503020202020B0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01625" y="5057140"/>
            <a:ext cx="6219825" cy="353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1400">
                <a:solidFill>
                  <a:srgbClr val="E60013"/>
                </a:solidFill>
                <a:latin typeface="Archivo" panose="020B0503020202020B04" charset="0"/>
                <a:cs typeface="Archivo" panose="020B0503020202020B04" charset="0"/>
              </a:rPr>
              <a:t>Module characteristics</a:t>
            </a:r>
            <a:endParaRPr lang="zh-CN" altLang="en-US" sz="1400">
              <a:solidFill>
                <a:srgbClr val="E60013"/>
              </a:solidFill>
              <a:latin typeface="Archivo" panose="020B0503020202020B04" charset="0"/>
              <a:cs typeface="Archivo" panose="020B0503020202020B04" charset="0"/>
            </a:endParaRPr>
          </a:p>
        </p:txBody>
      </p:sp>
      <p:pic>
        <p:nvPicPr>
          <p:cNvPr id="39" name="图片 38" descr="微信图片_202311021513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5" y="154305"/>
            <a:ext cx="3387090" cy="1068070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301625" y="8050530"/>
            <a:ext cx="32912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400">
                <a:solidFill>
                  <a:srgbClr val="E60013"/>
                </a:solidFill>
                <a:latin typeface="Archivo" panose="020B0503020202020B04" charset="0"/>
                <a:ea typeface="微软雅黑" panose="020B0503020204020204" charset="-122"/>
                <a:cs typeface="Archivo" panose="020B0503020202020B04" charset="0"/>
              </a:rPr>
              <a:t>Long and reliable quality assurance</a:t>
            </a:r>
            <a:endParaRPr lang="en-US" altLang="zh-CN" sz="1400">
              <a:solidFill>
                <a:srgbClr val="E60013"/>
              </a:solidFill>
              <a:latin typeface="Archivo" panose="020B0503020202020B04" charset="0"/>
              <a:ea typeface="微软雅黑" panose="020B0503020204020204" charset="-122"/>
              <a:cs typeface="Archivo" panose="020B0503020202020B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1960" y="1574800"/>
            <a:ext cx="42259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>
                <a:latin typeface="Archivo" panose="020B0503020202020B04" charset="0"/>
                <a:cs typeface="Archivo" panose="020B0503020202020B04" charset="0"/>
              </a:rPr>
              <a:t>ESM-320 Luminous</a:t>
            </a:r>
            <a:r>
              <a:rPr lang="en-US" sz="2400" b="1">
                <a:latin typeface="Archivo" panose="020B0503020202020B04" charset="0"/>
                <a:cs typeface="Archivo" panose="020B0503020202020B04" charset="0"/>
              </a:rPr>
              <a:t> </a:t>
            </a:r>
            <a:r>
              <a:rPr sz="2400" b="1">
                <a:latin typeface="Archivo" panose="020B0503020202020B04" charset="0"/>
                <a:cs typeface="Archivo" panose="020B0503020202020B04" charset="0"/>
              </a:rPr>
              <a:t>PV</a:t>
            </a:r>
            <a:endParaRPr sz="2400" b="1">
              <a:latin typeface="Archivo" panose="020B0503020202020B04" charset="0"/>
              <a:cs typeface="Archivo" panose="020B0503020202020B0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21005" y="5498148"/>
            <a:ext cx="586740" cy="66103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31240" y="5598795"/>
            <a:ext cx="1390650" cy="4597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>
                <a:latin typeface="Archivo" panose="020B0503020202020B04" charset="0"/>
                <a:cs typeface="Archivo" panose="020B0503020202020B04" charset="0"/>
              </a:rPr>
              <a:t>SMBB Technology</a:t>
            </a:r>
            <a:endParaRPr lang="zh-CN" altLang="en-US" sz="1000">
              <a:latin typeface="Archivo" panose="020B0503020202020B04" charset="0"/>
              <a:cs typeface="Archivo" panose="020B0503020202020B04" charset="0"/>
            </a:endParaRPr>
          </a:p>
          <a:p>
            <a:r>
              <a:rPr lang="zh-CN" altLang="en-US" sz="1000">
                <a:latin typeface="Archivo" panose="020B0503020202020B04" charset="0"/>
                <a:cs typeface="Archivo" panose="020B0503020202020B04" charset="0"/>
              </a:rPr>
              <a:t>Half Cut Solar Cell</a:t>
            </a:r>
            <a:endParaRPr lang="zh-CN" altLang="en-US" sz="1000">
              <a:latin typeface="Archivo" panose="020B0503020202020B04" charset="0"/>
              <a:cs typeface="Archivo" panose="020B0503020202020B0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562225" y="5489258"/>
            <a:ext cx="617220" cy="67881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183255" y="5598795"/>
            <a:ext cx="1482725" cy="4597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>
                <a:latin typeface="Archivo" panose="020B0503020202020B04" charset="0"/>
                <a:cs typeface="Archivo" panose="020B0503020202020B04" charset="0"/>
              </a:rPr>
              <a:t>High Energy</a:t>
            </a:r>
            <a:endParaRPr lang="zh-CN" altLang="en-US" sz="1000">
              <a:latin typeface="Archivo" panose="020B0503020202020B04" charset="0"/>
              <a:cs typeface="Archivo" panose="020B0503020202020B04" charset="0"/>
            </a:endParaRPr>
          </a:p>
          <a:p>
            <a:r>
              <a:rPr lang="zh-CN" altLang="en-US" sz="1000">
                <a:latin typeface="Archivo" panose="020B0503020202020B04" charset="0"/>
                <a:cs typeface="Archivo" panose="020B0503020202020B04" charset="0"/>
              </a:rPr>
              <a:t>Performance</a:t>
            </a:r>
            <a:endParaRPr lang="zh-CN" altLang="en-US" sz="1000">
              <a:latin typeface="Archivo" panose="020B0503020202020B04" charset="0"/>
              <a:cs typeface="Archivo" panose="020B0503020202020B0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526280" y="5510213"/>
            <a:ext cx="596265" cy="63690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122545" y="5636895"/>
            <a:ext cx="1524000" cy="6375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>
                <a:latin typeface="Archivo" panose="020B0503020202020B04" charset="0"/>
                <a:cs typeface="Archivo" panose="020B0503020202020B04" charset="0"/>
              </a:rPr>
              <a:t>100% Inspection</a:t>
            </a:r>
            <a:endParaRPr lang="zh-CN" altLang="en-US" sz="1000">
              <a:latin typeface="Archivo" panose="020B0503020202020B04" charset="0"/>
              <a:cs typeface="Archivo" panose="020B0503020202020B04" charset="0"/>
            </a:endParaRPr>
          </a:p>
          <a:p>
            <a:r>
              <a:rPr lang="zh-CN" altLang="en-US" sz="1000">
                <a:latin typeface="Archivo" panose="020B0503020202020B04" charset="0"/>
                <a:cs typeface="Archivo" panose="020B0503020202020B04" charset="0"/>
              </a:rPr>
              <a:t>30years Guarantee</a:t>
            </a:r>
            <a:endParaRPr lang="zh-CN" altLang="en-US" sz="1000">
              <a:latin typeface="Archivo" panose="020B0503020202020B04" charset="0"/>
              <a:cs typeface="Archivo" panose="020B0503020202020B0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36880" y="6294755"/>
            <a:ext cx="573405" cy="63944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31240" y="6473190"/>
            <a:ext cx="1176655" cy="282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>
                <a:latin typeface="Archivo" panose="020B0503020202020B04" charset="0"/>
                <a:cs typeface="Archivo" panose="020B0503020202020B04" charset="0"/>
              </a:rPr>
              <a:t>Fire Class A</a:t>
            </a:r>
            <a:endParaRPr lang="zh-CN" altLang="en-US" sz="1000">
              <a:latin typeface="Archivo" panose="020B0503020202020B04" charset="0"/>
              <a:cs typeface="Archivo" panose="020B0503020202020B04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562225" y="6292215"/>
            <a:ext cx="578485" cy="64452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3179445" y="6411595"/>
            <a:ext cx="1188720" cy="6375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>
                <a:latin typeface="Archivo" panose="020B0503020202020B04" charset="0"/>
                <a:cs typeface="Archivo" panose="020B0503020202020B04" charset="0"/>
              </a:rPr>
              <a:t>Strengthened</a:t>
            </a:r>
            <a:endParaRPr lang="zh-CN" altLang="en-US" sz="1000">
              <a:latin typeface="Archivo" panose="020B0503020202020B04" charset="0"/>
              <a:cs typeface="Archivo" panose="020B0503020202020B04" charset="0"/>
            </a:endParaRPr>
          </a:p>
          <a:p>
            <a:r>
              <a:rPr lang="zh-CN" altLang="en-US" sz="1000">
                <a:latin typeface="Archivo" panose="020B0503020202020B04" charset="0"/>
                <a:cs typeface="Archivo" panose="020B0503020202020B04" charset="0"/>
              </a:rPr>
              <a:t>Mechanical Load</a:t>
            </a:r>
            <a:endParaRPr lang="zh-CN" altLang="en-US" sz="1000">
              <a:latin typeface="Archivo" panose="020B0503020202020B04" charset="0"/>
              <a:cs typeface="Archivo" panose="020B0503020202020B0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530090" y="6297613"/>
            <a:ext cx="592455" cy="63373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5122545" y="6403975"/>
            <a:ext cx="1524000" cy="535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>
                <a:latin typeface="Archivo" panose="020B0503020202020B04" charset="0"/>
                <a:cs typeface="Archivo" panose="020B0503020202020B04" charset="0"/>
              </a:rPr>
              <a:t>Advanced Bifacial Efficiency</a:t>
            </a:r>
            <a:endParaRPr lang="zh-CN" altLang="en-US" sz="1000">
              <a:latin typeface="Archivo" panose="020B0503020202020B04" charset="0"/>
              <a:cs typeface="Archivo" panose="020B0503020202020B0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14655" y="3925570"/>
            <a:ext cx="3411855" cy="657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Archivo" panose="020B0503020202020B04" charset="0"/>
                <a:cs typeface="Archivo" panose="020B0503020202020B04" charset="0"/>
              </a:rPr>
              <a:t>TRANSMITTANCE</a:t>
            </a:r>
            <a:r>
              <a:rPr lang="en-US" altLang="zh-CN" sz="1600" b="1">
                <a:solidFill>
                  <a:schemeClr val="tx1">
                    <a:lumMod val="65000"/>
                    <a:lumOff val="35000"/>
                  </a:schemeClr>
                </a:solidFill>
                <a:latin typeface="Archivo" panose="020B0503020202020B04" charset="0"/>
                <a:cs typeface="Archivo" panose="020B0503020202020B04" charset="0"/>
              </a:rPr>
              <a:t>  45</a:t>
            </a: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Archivo" panose="020B0503020202020B04" charset="0"/>
                <a:cs typeface="Archivo" panose="020B0503020202020B04" charset="0"/>
              </a:rPr>
              <a:t>（</a:t>
            </a:r>
            <a:r>
              <a:rPr lang="en-US" altLang="zh-CN" sz="1600" b="1">
                <a:solidFill>
                  <a:schemeClr val="tx1">
                    <a:lumMod val="65000"/>
                    <a:lumOff val="35000"/>
                  </a:schemeClr>
                </a:solidFill>
                <a:latin typeface="Archivo" panose="020B0503020202020B04" charset="0"/>
                <a:cs typeface="Archivo" panose="020B0503020202020B04" charset="0"/>
              </a:rPr>
              <a:t>%</a:t>
            </a: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Archivo" panose="020B0503020202020B04" charset="0"/>
                <a:cs typeface="Archivo" panose="020B0503020202020B04" charset="0"/>
              </a:rPr>
              <a:t>）</a:t>
            </a:r>
            <a:endParaRPr lang="zh-CN" altLang="en-US" sz="1600" b="1">
              <a:solidFill>
                <a:schemeClr val="tx1">
                  <a:lumMod val="65000"/>
                  <a:lumOff val="35000"/>
                </a:schemeClr>
              </a:solidFill>
              <a:latin typeface="Archivo" panose="020B0503020202020B04" charset="0"/>
              <a:cs typeface="Archivo" panose="020B0503020202020B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4109720" y="1544320"/>
            <a:ext cx="2296160" cy="3583305"/>
          </a:xfrm>
          <a:prstGeom prst="rect">
            <a:avLst/>
          </a:prstGeom>
        </p:spPr>
      </p:pic>
      <p:pic>
        <p:nvPicPr>
          <p:cNvPr id="8" name="object 19"/>
          <p:cNvPicPr/>
          <p:nvPr>
            <p:custDataLst>
              <p:tags r:id="rId20"/>
            </p:custDataLst>
          </p:nvPr>
        </p:nvPicPr>
        <p:blipFill>
          <a:blip r:embed="rId21" cstate="print">
            <a:lum bright="12000"/>
          </a:blip>
          <a:stretch>
            <a:fillRect/>
          </a:stretch>
        </p:blipFill>
        <p:spPr>
          <a:xfrm>
            <a:off x="441960" y="7250430"/>
            <a:ext cx="589280" cy="516255"/>
          </a:xfrm>
          <a:prstGeom prst="rect">
            <a:avLst/>
          </a:prstGeom>
        </p:spPr>
      </p:pic>
      <p:grpSp>
        <p:nvGrpSpPr>
          <p:cNvPr id="9" name="object 20"/>
          <p:cNvGrpSpPr/>
          <p:nvPr/>
        </p:nvGrpSpPr>
        <p:grpSpPr>
          <a:xfrm>
            <a:off x="1133475" y="7303770"/>
            <a:ext cx="1012190" cy="462280"/>
            <a:chOff x="1416050" y="5229225"/>
            <a:chExt cx="1727835" cy="660400"/>
          </a:xfrm>
        </p:grpSpPr>
        <p:pic>
          <p:nvPicPr>
            <p:cNvPr id="14" name="object 21"/>
            <p:cNvPicPr/>
            <p:nvPr>
              <p:custDataLst>
                <p:tags r:id="rId22"/>
              </p:custDataLst>
            </p:nvPr>
          </p:nvPicPr>
          <p:blipFill>
            <a:blip r:embed="rId23" cstate="print">
              <a:lum bright="12000"/>
            </a:blip>
            <a:stretch>
              <a:fillRect/>
            </a:stretch>
          </p:blipFill>
          <p:spPr>
            <a:xfrm>
              <a:off x="1416050" y="5229225"/>
              <a:ext cx="954087" cy="576262"/>
            </a:xfrm>
            <a:prstGeom prst="rect">
              <a:avLst/>
            </a:prstGeom>
          </p:spPr>
        </p:pic>
        <p:pic>
          <p:nvPicPr>
            <p:cNvPr id="19" name="object 22"/>
            <p:cNvPicPr/>
            <p:nvPr>
              <p:custDataLst>
                <p:tags r:id="rId24"/>
              </p:custDataLst>
            </p:nvPr>
          </p:nvPicPr>
          <p:blipFill>
            <a:blip r:embed="rId25" cstate="print">
              <a:lum bright="12000"/>
            </a:blip>
            <a:stretch>
              <a:fillRect/>
            </a:stretch>
          </p:blipFill>
          <p:spPr>
            <a:xfrm>
              <a:off x="2351150" y="5229225"/>
              <a:ext cx="792162" cy="660400"/>
            </a:xfrm>
            <a:prstGeom prst="rect">
              <a:avLst/>
            </a:prstGeom>
          </p:spPr>
        </p:pic>
      </p:grpSp>
      <p:pic>
        <p:nvPicPr>
          <p:cNvPr id="21" name="object 23"/>
          <p:cNvPicPr/>
          <p:nvPr>
            <p:custDataLst>
              <p:tags r:id="rId26"/>
            </p:custDataLst>
          </p:nvPr>
        </p:nvPicPr>
        <p:blipFill>
          <a:blip r:embed="rId27" cstate="print">
            <a:lum bright="12000"/>
          </a:blip>
          <a:stretch>
            <a:fillRect/>
          </a:stretch>
        </p:blipFill>
        <p:spPr>
          <a:xfrm>
            <a:off x="2233295" y="7303135"/>
            <a:ext cx="552450" cy="41211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2931795" y="7265035"/>
            <a:ext cx="477520" cy="461645"/>
          </a:xfrm>
          <a:prstGeom prst="rect">
            <a:avLst/>
          </a:prstGeom>
        </p:spPr>
      </p:pic>
      <p:pic>
        <p:nvPicPr>
          <p:cNvPr id="2" name="图片 19" descr="图片2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3394710" y="8020685"/>
            <a:ext cx="3201670" cy="126746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2"/>
            </p:custDataLst>
          </p:nvPr>
        </p:nvSpPr>
        <p:spPr>
          <a:xfrm>
            <a:off x="4411345" y="8037195"/>
            <a:ext cx="2592705" cy="1001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900">
                <a:latin typeface="Archivo" panose="020B0503020202020B04" charset="0"/>
                <a:cs typeface="Archivo" panose="020B0503020202020B04" charset="0"/>
              </a:rPr>
              <a:t>30</a:t>
            </a:r>
            <a:r>
              <a:rPr lang="zh-CN" altLang="en-US" sz="900">
                <a:latin typeface="Archivo" panose="020B0503020202020B04" charset="0"/>
                <a:cs typeface="Archivo" panose="020B0503020202020B04" charset="0"/>
              </a:rPr>
              <a:t> years material </a:t>
            </a:r>
            <a:r>
              <a:rPr lang="en-US" altLang="zh-CN" sz="900">
                <a:latin typeface="Archivo" panose="020B0503020202020B04" charset="0"/>
                <a:cs typeface="Archivo" panose="020B0503020202020B04" charset="0"/>
              </a:rPr>
              <a:t>and workmanship </a:t>
            </a:r>
            <a:r>
              <a:rPr lang="zh-CN" altLang="en-US" sz="900">
                <a:latin typeface="Archivo" panose="020B0503020202020B04" charset="0"/>
                <a:cs typeface="Archivo" panose="020B0503020202020B04" charset="0"/>
              </a:rPr>
              <a:t>warranty</a:t>
            </a:r>
            <a:endParaRPr lang="zh-CN" altLang="en-US" sz="900">
              <a:latin typeface="Archivo" panose="020B0503020202020B04" charset="0"/>
              <a:cs typeface="Archivo" panose="020B0503020202020B04" charset="0"/>
            </a:endParaRPr>
          </a:p>
          <a:p>
            <a:r>
              <a:rPr lang="zh-CN" altLang="en-US" sz="900">
                <a:latin typeface="Archivo" panose="020B0503020202020B04" charset="0"/>
                <a:cs typeface="Archivo" panose="020B0503020202020B04" charset="0"/>
              </a:rPr>
              <a:t>30 years power linear warranty</a:t>
            </a:r>
            <a:endParaRPr lang="zh-CN" altLang="en-US" sz="900">
              <a:latin typeface="Archivo" panose="020B0503020202020B04" charset="0"/>
              <a:cs typeface="Archivo" panose="020B0503020202020B0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316980" y="9140190"/>
            <a:ext cx="46418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Archivo" panose="020B0503020202020B04" charset="0"/>
                <a:cs typeface="Archivo" panose="020B0503020202020B04" charset="0"/>
              </a:rPr>
              <a:t>year</a:t>
            </a:r>
            <a:endParaRPr lang="en-US" altLang="zh-CN" sz="800">
              <a:solidFill>
                <a:schemeClr val="bg1">
                  <a:lumMod val="50000"/>
                </a:schemeClr>
              </a:solidFill>
              <a:latin typeface="Archivo" panose="020B0503020202020B04" charset="0"/>
              <a:cs typeface="Archivo" panose="020B0503020202020B0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592830" y="9266555"/>
            <a:ext cx="2686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>
                <a:latin typeface="Archivo" panose="020B0503020202020B04" charset="0"/>
                <a:cs typeface="Archivo" panose="020B0503020202020B04" charset="0"/>
                <a:sym typeface="+mn-ea"/>
              </a:rPr>
              <a:t>1% attenuation for 1st year;</a:t>
            </a:r>
            <a:endParaRPr lang="en-US" altLang="zh-CN" sz="800">
              <a:latin typeface="Archivo" panose="020B0503020202020B04" charset="0"/>
              <a:cs typeface="Archivo" panose="020B0503020202020B04" charset="0"/>
            </a:endParaRPr>
          </a:p>
          <a:p>
            <a:r>
              <a:rPr lang="en-US" altLang="zh-CN" sz="800">
                <a:latin typeface="Archivo" panose="020B0503020202020B04" charset="0"/>
                <a:cs typeface="Archivo" panose="020B0503020202020B04" charset="0"/>
                <a:sym typeface="+mn-ea"/>
              </a:rPr>
              <a:t>Linear attenuation of 0.4% per year over from the 2nd to 30th year</a:t>
            </a:r>
            <a:endParaRPr lang="en-US" altLang="zh-CN" sz="800">
              <a:latin typeface="Archivo" panose="020B0503020202020B04" charset="0"/>
              <a:cs typeface="Archivo" panose="020B0503020202020B04" charset="0"/>
            </a:endParaRPr>
          </a:p>
          <a:p>
            <a:endParaRPr lang="en-US" altLang="zh-CN" sz="800">
              <a:latin typeface="Archivo" panose="020B0503020202020B04" charset="0"/>
              <a:cs typeface="Archivo" panose="020B0503020202020B0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 rot="16200000">
            <a:off x="3078480" y="8498205"/>
            <a:ext cx="101854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Archivo" panose="020B0503020202020B04" charset="0"/>
                <a:cs typeface="Archivo" panose="020B0503020202020B04" charset="0"/>
              </a:rPr>
              <a:t>Power output</a:t>
            </a:r>
            <a:endParaRPr lang="en-US" altLang="zh-CN" sz="800">
              <a:solidFill>
                <a:schemeClr val="bg1">
                  <a:lumMod val="50000"/>
                </a:schemeClr>
              </a:solidFill>
              <a:latin typeface="Archivo" panose="020B0503020202020B04" charset="0"/>
              <a:cs typeface="Archivo" panose="020B0503020202020B04" charset="0"/>
            </a:endParaRPr>
          </a:p>
        </p:txBody>
      </p:sp>
    </p:spTree>
    <p:custDataLst>
      <p:tags r:id="rId3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510" y="815340"/>
            <a:ext cx="3106420" cy="21990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13835" y="817880"/>
            <a:ext cx="2668905" cy="20053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0670" y="2926715"/>
            <a:ext cx="3454400" cy="4673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800">
                <a:latin typeface="Archivo" panose="020B0503020202020B04" charset="0"/>
                <a:ea typeface="微软雅黑" panose="020B0503020204020204" charset="-122"/>
                <a:cs typeface="Archivo" panose="020B0503020202020B04" charset="0"/>
              </a:rPr>
              <a:t>All Dimensions in mm</a:t>
            </a:r>
            <a:endParaRPr lang="zh-CN" altLang="en-US" sz="800">
              <a:latin typeface="Archivo" panose="020B0503020202020B04" charset="0"/>
              <a:ea typeface="微软雅黑" panose="020B0503020204020204" charset="-122"/>
              <a:cs typeface="Archivo" panose="020B0503020202020B04" charset="0"/>
            </a:endParaRPr>
          </a:p>
          <a:p>
            <a:r>
              <a:rPr lang="zh-CN" altLang="en-US" sz="800">
                <a:latin typeface="Archivo" panose="020B0503020202020B04" charset="0"/>
                <a:ea typeface="微软雅黑" panose="020B0503020204020204" charset="-122"/>
                <a:cs typeface="Archivo" panose="020B0503020202020B04" charset="0"/>
              </a:rPr>
              <a:t>The above drawing is a graphical representation of the product.</a:t>
            </a:r>
            <a:endParaRPr lang="zh-CN" altLang="en-US" sz="800">
              <a:latin typeface="Archivo" panose="020B0503020202020B04" charset="0"/>
              <a:ea typeface="微软雅黑" panose="020B0503020204020204" charset="-122"/>
              <a:cs typeface="Archivo" panose="020B0503020202020B04" charset="0"/>
            </a:endParaRPr>
          </a:p>
          <a:p>
            <a:r>
              <a:rPr lang="zh-CN" altLang="en-US" sz="800">
                <a:latin typeface="Archivo" panose="020B0503020202020B04" charset="0"/>
                <a:ea typeface="微软雅黑" panose="020B0503020204020204" charset="-122"/>
                <a:cs typeface="Archivo" panose="020B0503020202020B04" charset="0"/>
              </a:rPr>
              <a:t>For engineering quality drawings please contact </a:t>
            </a:r>
            <a:r>
              <a:rPr lang="en-US" altLang="zh-CN" sz="800">
                <a:latin typeface="Archivo" panose="020B0503020202020B04" charset="0"/>
                <a:ea typeface="微软雅黑" panose="020B0503020204020204" charset="-122"/>
                <a:cs typeface="Archivo" panose="020B0503020202020B04" charset="0"/>
              </a:rPr>
              <a:t>EINNOVA</a:t>
            </a:r>
            <a:r>
              <a:rPr lang="zh-CN" altLang="en-US" sz="800">
                <a:latin typeface="Archivo" panose="020B0503020202020B04" charset="0"/>
                <a:ea typeface="微软雅黑" panose="020B0503020204020204" charset="-122"/>
                <a:cs typeface="Archivo" panose="020B0503020202020B04" charset="0"/>
              </a:rPr>
              <a:t>.</a:t>
            </a:r>
            <a:endParaRPr lang="zh-CN" altLang="en-US" sz="800">
              <a:latin typeface="Archivo" panose="020B0503020202020B04" charset="0"/>
              <a:ea typeface="微软雅黑" panose="020B0503020204020204" charset="-122"/>
              <a:cs typeface="Archivo" panose="020B0503020202020B04" charset="0"/>
            </a:endParaRPr>
          </a:p>
        </p:txBody>
      </p:sp>
      <p:graphicFrame>
        <p:nvGraphicFramePr>
          <p:cNvPr id="10" name="表格 9"/>
          <p:cNvGraphicFramePr/>
          <p:nvPr>
            <p:custDataLst>
              <p:tags r:id="rId5"/>
            </p:custDataLst>
          </p:nvPr>
        </p:nvGraphicFramePr>
        <p:xfrm>
          <a:off x="278765" y="421640"/>
          <a:ext cx="3308985" cy="330835"/>
        </p:xfrm>
        <a:graphic>
          <a:graphicData uri="http://schemas.openxmlformats.org/drawingml/2006/table">
            <a:tbl>
              <a:tblPr/>
              <a:tblGrid>
                <a:gridCol w="3308985"/>
              </a:tblGrid>
              <a:tr h="3308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latin typeface="Archivo" panose="020B0503020202020B04" charset="0"/>
                          <a:ea typeface="微软雅黑" panose="020B0503020204020204" charset="-122"/>
                          <a:cs typeface="Archivo" panose="020B0503020202020B04" charset="0"/>
                        </a:rPr>
                        <a:t>Mechanical Diagrams</a:t>
                      </a:r>
                      <a:endParaRPr lang="en-US" altLang="en-US" sz="1200" b="0">
                        <a:solidFill>
                          <a:schemeClr val="bg1"/>
                        </a:solidFill>
                        <a:latin typeface="Archivo" panose="020B0503020202020B04" charset="0"/>
                        <a:ea typeface="微软雅黑" panose="020B0503020204020204" charset="-122"/>
                        <a:cs typeface="Archivo" panose="020B0503020202020B04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001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6"/>
            </p:custDataLst>
          </p:nvPr>
        </p:nvGraphicFramePr>
        <p:xfrm>
          <a:off x="3703955" y="421640"/>
          <a:ext cx="2816225" cy="339725"/>
        </p:xfrm>
        <a:graphic>
          <a:graphicData uri="http://schemas.openxmlformats.org/drawingml/2006/table">
            <a:tbl>
              <a:tblPr/>
              <a:tblGrid>
                <a:gridCol w="2816225"/>
              </a:tblGrid>
              <a:tr h="3397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latin typeface="Archivo" panose="020B0503020202020B04" charset="0"/>
                          <a:ea typeface="微软雅黑" panose="020B0503020204020204" charset="-122"/>
                          <a:cs typeface="Archivo" panose="020B0503020202020B04" charset="0"/>
                        </a:rPr>
                        <a:t>Curve</a:t>
                      </a:r>
                      <a:endParaRPr lang="en-US" altLang="en-US" sz="1200" b="0">
                        <a:solidFill>
                          <a:schemeClr val="bg1"/>
                        </a:solidFill>
                        <a:latin typeface="Archivo" panose="020B0503020202020B04" charset="0"/>
                        <a:ea typeface="微软雅黑" panose="020B0503020204020204" charset="-122"/>
                        <a:cs typeface="Archivo" panose="020B0503020202020B04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0013"/>
                    </a:solidFill>
                  </a:tcPr>
                </a:tc>
              </a:tr>
            </a:tbl>
          </a:graphicData>
        </a:graphic>
      </p:graphicFrame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256540" y="8547100"/>
            <a:ext cx="3317240" cy="9309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noAutofit/>
          </a:bodyPr>
          <a:p>
            <a:r>
              <a:rPr lang="zh-CN" altLang="en-US" sz="900" b="1">
                <a:solidFill>
                  <a:srgbClr val="C00000"/>
                </a:solidFill>
                <a:latin typeface="Archivo" panose="020B0503020202020B04" charset="0"/>
                <a:cs typeface="Archivo" panose="020B0503020202020B04" charset="0"/>
              </a:rPr>
              <a:t>EINNOVA SOLARLINE ENERGY CORP. LIMITED</a:t>
            </a:r>
            <a:endParaRPr lang="zh-CN" altLang="en-US" sz="900" b="1">
              <a:solidFill>
                <a:srgbClr val="C00000"/>
              </a:solidFill>
              <a:latin typeface="Archivo" panose="020B0503020202020B04" charset="0"/>
              <a:cs typeface="Archivo" panose="020B0503020202020B04" charset="0"/>
            </a:endParaRPr>
          </a:p>
          <a:p>
            <a:r>
              <a:rPr lang="zh-CN" altLang="en-US" sz="800">
                <a:latin typeface="Archivo" panose="020B0503020202020B04" charset="0"/>
                <a:cs typeface="Archivo" panose="020B0503020202020B04" charset="0"/>
              </a:rPr>
              <a:t>210000 Nanjing</a:t>
            </a:r>
            <a:endParaRPr lang="zh-CN" altLang="en-US" sz="800">
              <a:latin typeface="Archivo" panose="020B0503020202020B04" charset="0"/>
              <a:cs typeface="Archivo" panose="020B0503020202020B04" charset="0"/>
            </a:endParaRPr>
          </a:p>
          <a:p>
            <a:r>
              <a:rPr lang="zh-CN" altLang="en-US" sz="800">
                <a:latin typeface="Archivo" panose="020B0503020202020B04" charset="0"/>
                <a:cs typeface="Archivo" panose="020B0503020202020B04" charset="0"/>
              </a:rPr>
              <a:t>PEOPLE</a:t>
            </a:r>
            <a:r>
              <a:rPr lang="en-US" altLang="zh-CN" sz="800">
                <a:latin typeface="Archivo" panose="020B0503020202020B04" charset="0"/>
                <a:cs typeface="Archivo" panose="020B0503020202020B04" charset="0"/>
              </a:rPr>
              <a:t>‘</a:t>
            </a:r>
            <a:r>
              <a:rPr lang="zh-CN" altLang="en-US" sz="800">
                <a:latin typeface="Archivo" panose="020B0503020202020B04" charset="0"/>
                <a:cs typeface="Archivo" panose="020B0503020202020B04" charset="0"/>
              </a:rPr>
              <a:t>S REPUBLIC OF CHINA</a:t>
            </a:r>
            <a:endParaRPr lang="zh-CN" altLang="en-US" sz="800">
              <a:latin typeface="Archivo" panose="020B0503020202020B04" charset="0"/>
              <a:cs typeface="Archivo" panose="020B0503020202020B04" charset="0"/>
            </a:endParaRPr>
          </a:p>
          <a:p>
            <a:r>
              <a:rPr lang="zh-CN" altLang="en-US" sz="800">
                <a:latin typeface="Archivo" panose="020B0503020202020B04" charset="0"/>
                <a:cs typeface="Archivo" panose="020B0503020202020B04" charset="0"/>
              </a:rPr>
              <a:t>TEL：</a:t>
            </a:r>
            <a:r>
              <a:rPr lang="en-US" altLang="zh-CN" sz="800">
                <a:latin typeface="Archivo" panose="020B0503020202020B04" charset="0"/>
                <a:cs typeface="Archivo" panose="020B0503020202020B04" charset="0"/>
              </a:rPr>
              <a:t>+</a:t>
            </a:r>
            <a:r>
              <a:rPr lang="zh-CN" altLang="en-US" sz="800">
                <a:latin typeface="Archivo" panose="020B0503020202020B04" charset="0"/>
                <a:cs typeface="Archivo" panose="020B0503020202020B04" charset="0"/>
              </a:rPr>
              <a:t>86-25-8479-2033</a:t>
            </a:r>
            <a:endParaRPr lang="zh-CN" altLang="en-US" sz="800">
              <a:latin typeface="Archivo" panose="020B0503020202020B04" charset="0"/>
              <a:cs typeface="Archivo" panose="020B0503020202020B04" charset="0"/>
            </a:endParaRPr>
          </a:p>
          <a:p>
            <a:r>
              <a:rPr lang="en-US" altLang="zh-CN" sz="800">
                <a:latin typeface="Archivo" panose="020B0503020202020B04" charset="0"/>
                <a:cs typeface="Archivo" panose="020B0503020202020B04" charset="0"/>
              </a:rPr>
              <a:t>Cell:   +</a:t>
            </a:r>
            <a:r>
              <a:rPr lang="zh-CN" altLang="en-US" sz="800">
                <a:latin typeface="Archivo" panose="020B0503020202020B04" charset="0"/>
                <a:cs typeface="Archivo" panose="020B0503020202020B04" charset="0"/>
              </a:rPr>
              <a:t>86-138-1308838</a:t>
            </a:r>
            <a:r>
              <a:rPr lang="en-US" altLang="zh-CN" sz="800">
                <a:latin typeface="Archivo" panose="020B0503020202020B04" charset="0"/>
                <a:cs typeface="Archivo" panose="020B0503020202020B04" charset="0"/>
              </a:rPr>
              <a:t>4</a:t>
            </a:r>
            <a:endParaRPr lang="zh-CN" altLang="en-US" sz="800">
              <a:latin typeface="Archivo" panose="020B0503020202020B04" charset="0"/>
              <a:cs typeface="Archivo" panose="020B0503020202020B04" charset="0"/>
            </a:endParaRPr>
          </a:p>
          <a:p>
            <a:r>
              <a:rPr lang="zh-CN" altLang="en-US" sz="800">
                <a:latin typeface="Archivo" panose="020B0503020202020B04" charset="0"/>
                <a:cs typeface="Archivo" panose="020B0503020202020B04" charset="0"/>
              </a:rPr>
              <a:t>EMAIL : emma.wu@einnova-solarline.com</a:t>
            </a:r>
            <a:endParaRPr lang="zh-CN" altLang="en-US" sz="800">
              <a:latin typeface="Archivo" panose="020B0503020202020B04" charset="0"/>
              <a:cs typeface="Archivo" panose="020B0503020202020B04" charset="0"/>
            </a:endParaRPr>
          </a:p>
          <a:p>
            <a:r>
              <a:rPr lang="en-US" altLang="zh-CN" sz="800">
                <a:latin typeface="Archivo" panose="020B0503020202020B04" charset="0"/>
                <a:cs typeface="Archivo" panose="020B0503020202020B04" charset="0"/>
              </a:rPr>
              <a:t>Website</a:t>
            </a:r>
            <a:r>
              <a:rPr lang="zh-CN" altLang="en-US" sz="800">
                <a:latin typeface="Archivo" panose="020B0503020202020B04" charset="0"/>
                <a:cs typeface="Archivo" panose="020B0503020202020B04" charset="0"/>
              </a:rPr>
              <a:t>：www.einnova-solarline.com</a:t>
            </a:r>
            <a:endParaRPr lang="zh-CN" altLang="en-US" sz="800">
              <a:latin typeface="Archivo" panose="020B0503020202020B04" charset="0"/>
              <a:cs typeface="Archivo" panose="020B0503020202020B04" charset="0"/>
            </a:endParaRPr>
          </a:p>
        </p:txBody>
      </p:sp>
      <p:graphicFrame>
        <p:nvGraphicFramePr>
          <p:cNvPr id="13" name="表格 12"/>
          <p:cNvGraphicFramePr/>
          <p:nvPr>
            <p:custDataLst>
              <p:tags r:id="rId8"/>
            </p:custDataLst>
          </p:nvPr>
        </p:nvGraphicFramePr>
        <p:xfrm>
          <a:off x="3700780" y="6019800"/>
          <a:ext cx="2818130" cy="128460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96110"/>
                <a:gridCol w="922020"/>
              </a:tblGrid>
              <a:tr h="22479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900" b="0">
                          <a:latin typeface="Archivo" panose="020B0503020202020B04" charset="0"/>
                          <a:cs typeface="Archivo" panose="020B0503020202020B04" charset="0"/>
                        </a:rPr>
                        <a:t>   Pmax Temperature Coefficient</a:t>
                      </a:r>
                      <a:endParaRPr lang="en-US" sz="900" b="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marL="0" marR="0" marT="0" marB="0" vert="horz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00" b="0">
                          <a:latin typeface="Archivo" panose="020B0503020202020B04" charset="0"/>
                          <a:cs typeface="Archivo" panose="020B0503020202020B04" charset="0"/>
                        </a:rPr>
                        <a:t>-0.290%/°C</a:t>
                      </a:r>
                      <a:endParaRPr lang="en-US" sz="900" b="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marL="0" marR="0" marT="0" marB="0" vert="horz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24384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900" b="0">
                          <a:latin typeface="Archivo" panose="020B0503020202020B04" charset="0"/>
                          <a:cs typeface="Archivo" panose="020B0503020202020B04" charset="0"/>
                        </a:rPr>
                        <a:t>   Voc Temperature Coefficient</a:t>
                      </a:r>
                      <a:endParaRPr lang="en-US" sz="900" b="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marL="0" marR="0" marT="0" marB="0" vert="horz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00" b="0">
                          <a:latin typeface="Archivo" panose="020B0503020202020B04" charset="0"/>
                          <a:cs typeface="Archivo" panose="020B0503020202020B04" charset="0"/>
                        </a:rPr>
                        <a:t>-0.250%/°C</a:t>
                      </a:r>
                      <a:endParaRPr lang="en-US" sz="900" b="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marL="0" marR="0" marT="0" marB="0" vert="horz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22542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900" b="0">
                          <a:latin typeface="Archivo" panose="020B0503020202020B04" charset="0"/>
                          <a:cs typeface="Archivo" panose="020B0503020202020B04" charset="0"/>
                        </a:rPr>
                        <a:t>   Isc Temperature Coefficient</a:t>
                      </a:r>
                      <a:endParaRPr lang="en-US" sz="900" b="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marL="0" marR="0" marT="0" marB="0" vert="horz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00" b="0">
                          <a:latin typeface="Archivo" panose="020B0503020202020B04" charset="0"/>
                          <a:cs typeface="Archivo" panose="020B0503020202020B04" charset="0"/>
                        </a:rPr>
                        <a:t>+0.045%/°C</a:t>
                      </a:r>
                      <a:endParaRPr lang="en-US" sz="900" b="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marL="0" marR="0" marT="0" marB="0" vert="horz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22479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900" b="0">
                          <a:latin typeface="Archivo" panose="020B0503020202020B04" charset="0"/>
                          <a:cs typeface="Archivo" panose="020B0503020202020B04" charset="0"/>
                        </a:rPr>
                        <a:t>   Operating Temperature</a:t>
                      </a:r>
                      <a:endParaRPr lang="en-US" sz="900" b="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marL="0" marR="0" marT="0" marB="0" vert="horz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00" b="0">
                          <a:latin typeface="Archivo" panose="020B0503020202020B04" charset="0"/>
                          <a:cs typeface="Archivo" panose="020B0503020202020B04" charset="0"/>
                        </a:rPr>
                        <a:t>-40～+85°C</a:t>
                      </a:r>
                      <a:endParaRPr lang="en-US" sz="900" b="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marL="0" marR="0" marT="0" marB="0" vert="horz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6576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900" b="0">
                          <a:latin typeface="Archivo" panose="020B0503020202020B04" charset="0"/>
                          <a:cs typeface="Archivo" panose="020B0503020202020B04" charset="0"/>
                        </a:rPr>
                        <a:t>Nominal Operating Cell Temperature(NOCT)</a:t>
                      </a:r>
                      <a:endParaRPr lang="en-US" sz="900" b="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00" b="0">
                          <a:latin typeface="Archivo" panose="020B0503020202020B04" charset="0"/>
                          <a:cs typeface="Archivo" panose="020B0503020202020B04" charset="0"/>
                        </a:rPr>
                        <a:t>45±2°C</a:t>
                      </a:r>
                      <a:endParaRPr lang="en-US" sz="900" b="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表格 13"/>
          <p:cNvGraphicFramePr/>
          <p:nvPr>
            <p:custDataLst>
              <p:tags r:id="rId9"/>
            </p:custDataLst>
          </p:nvPr>
        </p:nvGraphicFramePr>
        <p:xfrm>
          <a:off x="3702050" y="5622290"/>
          <a:ext cx="2818130" cy="316230"/>
        </p:xfrm>
        <a:graphic>
          <a:graphicData uri="http://schemas.openxmlformats.org/drawingml/2006/table">
            <a:tbl>
              <a:tblPr/>
              <a:tblGrid>
                <a:gridCol w="2818130"/>
              </a:tblGrid>
              <a:tr h="3162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latin typeface="Archivo" panose="020B0503020202020B04" charset="0"/>
                          <a:ea typeface="微软雅黑" panose="020B0503020204020204" charset="-122"/>
                          <a:cs typeface="Archivo" panose="020B0503020202020B04" charset="0"/>
                        </a:rPr>
                        <a:t>Temperature Characteristics</a:t>
                      </a:r>
                      <a:endParaRPr lang="en-US" sz="1200" b="0">
                        <a:solidFill>
                          <a:schemeClr val="bg1"/>
                        </a:solidFill>
                        <a:latin typeface="Archivo" panose="020B0503020202020B04" charset="0"/>
                        <a:ea typeface="微软雅黑" panose="020B0503020204020204" charset="-122"/>
                        <a:cs typeface="Archivo" panose="020B0503020202020B04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001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表格 14"/>
          <p:cNvGraphicFramePr/>
          <p:nvPr>
            <p:custDataLst>
              <p:tags r:id="rId10"/>
            </p:custDataLst>
          </p:nvPr>
        </p:nvGraphicFramePr>
        <p:xfrm>
          <a:off x="270510" y="3366770"/>
          <a:ext cx="6248400" cy="292735"/>
        </p:xfrm>
        <a:graphic>
          <a:graphicData uri="http://schemas.openxmlformats.org/drawingml/2006/table">
            <a:tbl>
              <a:tblPr/>
              <a:tblGrid>
                <a:gridCol w="6248400"/>
              </a:tblGrid>
              <a:tr h="29273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latin typeface="Archivo" panose="020B0503020202020B04" charset="0"/>
                          <a:ea typeface="微软雅黑" panose="020B0503020204020204" charset="-122"/>
                          <a:cs typeface="Archivo" panose="020B0503020202020B04" charset="0"/>
                          <a:sym typeface="+mn-ea"/>
                        </a:rPr>
                        <a:t>Characteritics(STC)</a:t>
                      </a:r>
                      <a:endParaRPr lang="en-US" sz="1200" b="0">
                        <a:solidFill>
                          <a:schemeClr val="bg1"/>
                        </a:solidFill>
                        <a:latin typeface="Archivo" panose="020B0503020202020B04" charset="0"/>
                        <a:ea typeface="微软雅黑" panose="020B0503020204020204" charset="-122"/>
                        <a:cs typeface="Archivo" panose="020B0503020202020B04" charset="0"/>
                        <a:sym typeface="+mn-ea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001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表格 15"/>
          <p:cNvGraphicFramePr/>
          <p:nvPr>
            <p:custDataLst>
              <p:tags r:id="rId11"/>
            </p:custDataLst>
          </p:nvPr>
        </p:nvGraphicFramePr>
        <p:xfrm>
          <a:off x="3703955" y="8108950"/>
          <a:ext cx="2816225" cy="312420"/>
        </p:xfrm>
        <a:graphic>
          <a:graphicData uri="http://schemas.openxmlformats.org/drawingml/2006/table">
            <a:tbl>
              <a:tblPr/>
              <a:tblGrid>
                <a:gridCol w="2816225"/>
              </a:tblGrid>
              <a:tr h="3124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latin typeface="Archivo" panose="020B0503020202020B04" charset="0"/>
                          <a:ea typeface="微软雅黑" panose="020B0503020204020204" charset="-122"/>
                          <a:cs typeface="Archivo" panose="020B0503020202020B04" charset="0"/>
                          <a:sym typeface="+mn-ea"/>
                        </a:rPr>
                        <a:t> Packing Configuration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chivo" panose="020B0503020202020B04" charset="0"/>
                          <a:ea typeface="微软雅黑" panose="020B0503020204020204" charset="-122"/>
                          <a:cs typeface="Archivo" panose="020B0503020202020B04" charset="0"/>
                          <a:sym typeface="+mn-ea"/>
                        </a:rPr>
                        <a:t> </a:t>
                      </a:r>
                      <a:endParaRPr lang="en-US" sz="1200" b="0">
                        <a:solidFill>
                          <a:schemeClr val="bg1"/>
                        </a:solidFill>
                        <a:latin typeface="Archivo" panose="020B0503020202020B04" charset="0"/>
                        <a:ea typeface="微软雅黑" panose="020B0503020204020204" charset="-122"/>
                        <a:cs typeface="Archivo" panose="020B0503020202020B04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001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表格 18"/>
          <p:cNvGraphicFramePr/>
          <p:nvPr>
            <p:custDataLst>
              <p:tags r:id="rId12"/>
            </p:custDataLst>
          </p:nvPr>
        </p:nvGraphicFramePr>
        <p:xfrm>
          <a:off x="3703955" y="8473440"/>
          <a:ext cx="2815590" cy="98488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33830"/>
                <a:gridCol w="742315"/>
                <a:gridCol w="639445"/>
              </a:tblGrid>
              <a:tr h="18415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900" b="0">
                          <a:latin typeface="Archivo" panose="020B0503020202020B04" charset="0"/>
                          <a:cs typeface="Archivo" panose="020B0503020202020B04" charset="0"/>
                        </a:rPr>
                        <a:t>Product size</a:t>
                      </a:r>
                      <a:endParaRPr lang="en-US" altLang="zh-CN" sz="900" b="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en-US" sz="900" b="0">
                          <a:latin typeface="Archivo" panose="020B0503020202020B04" charset="0"/>
                          <a:cs typeface="Archivo" panose="020B0503020202020B04" charset="0"/>
                        </a:rPr>
                        <a:t>2088*1128*5mm</a:t>
                      </a:r>
                      <a:endParaRPr lang="en-US" altLang="en-US" sz="900" b="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hMerge="1">
                  <a:tcPr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</a:tcPr>
                </a:tc>
              </a:tr>
              <a:tr h="22796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900">
                          <a:latin typeface="Archivo" panose="020B0503020202020B04" charset="0"/>
                          <a:cs typeface="Archivo" panose="020B0503020202020B04" charset="0"/>
                        </a:rPr>
                        <a:t>  Container</a:t>
                      </a:r>
                      <a:endParaRPr lang="en-US" altLang="en-US" sz="90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marL="0" marR="0" marT="0" marB="0" vert="horz" anchor="ctr" anchorCtr="0">
                    <a:lnT>
                      <a:noFill/>
                    </a:lnT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900">
                          <a:latin typeface="Archivo" panose="020B0503020202020B04" charset="0"/>
                          <a:cs typeface="Archivo" panose="020B0503020202020B04" charset="0"/>
                        </a:rPr>
                        <a:t>20’GP</a:t>
                      </a:r>
                      <a:endParaRPr lang="en-US" altLang="en-US" sz="90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marL="0" marR="0" marT="0" marB="0" vert="horz" anchor="ctr" anchorCtr="0">
                    <a:lnT>
                      <a:noFill/>
                    </a:lnT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900">
                          <a:latin typeface="Archivo" panose="020B0503020202020B04" charset="0"/>
                          <a:cs typeface="Archivo" panose="020B0503020202020B04" charset="0"/>
                        </a:rPr>
                        <a:t>40’HQ</a:t>
                      </a:r>
                      <a:endParaRPr lang="en-US" altLang="en-US" sz="90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marL="0" marR="0" marT="0" marB="0" vert="horz" anchor="ctr" anchorCtr="0">
                    <a:lnT>
                      <a:noFill/>
                    </a:lnT>
                  </a:tcPr>
                </a:tc>
              </a:tr>
              <a:tr h="250190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900">
                          <a:latin typeface="Archivo" panose="020B0503020202020B04" charset="0"/>
                          <a:cs typeface="Archivo" panose="020B0503020202020B04" charset="0"/>
                        </a:rPr>
                        <a:t>  PiecesperPallet</a:t>
                      </a:r>
                      <a:endParaRPr lang="en-US" altLang="en-US" sz="90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900">
                          <a:latin typeface="Archivo" panose="020B0503020202020B04" charset="0"/>
                          <a:cs typeface="Archivo" panose="020B0503020202020B04" charset="0"/>
                        </a:rPr>
                        <a:t>34</a:t>
                      </a:r>
                      <a:endParaRPr lang="en-US" altLang="en-US" sz="90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900">
                          <a:latin typeface="Archivo" panose="020B0503020202020B04" charset="0"/>
                          <a:cs typeface="Archivo" panose="020B0503020202020B04" charset="0"/>
                        </a:rPr>
                        <a:t>34</a:t>
                      </a:r>
                      <a:endParaRPr lang="en-US" altLang="en-US" sz="90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marL="0" marR="0" marT="0" marB="0" vert="horz" anchor="ctr" anchorCtr="0"/>
                </a:tc>
              </a:tr>
              <a:tr h="278130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900">
                          <a:latin typeface="Archivo" panose="020B0503020202020B04" charset="0"/>
                          <a:cs typeface="Archivo" panose="020B0503020202020B04" charset="0"/>
                        </a:rPr>
                        <a:t>  Palletsper Container</a:t>
                      </a:r>
                      <a:endParaRPr lang="en-US" altLang="en-US" sz="90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900">
                          <a:latin typeface="Archivo" panose="020B0503020202020B04" charset="0"/>
                          <a:cs typeface="Archivo" panose="020B0503020202020B04" charset="0"/>
                        </a:rPr>
                        <a:t>6</a:t>
                      </a:r>
                      <a:endParaRPr lang="en-US" altLang="en-US" sz="90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900">
                          <a:latin typeface="Archivo" panose="020B0503020202020B04" charset="0"/>
                          <a:cs typeface="Archivo" panose="020B0503020202020B04" charset="0"/>
                        </a:rPr>
                        <a:t>26</a:t>
                      </a:r>
                      <a:endParaRPr lang="en-US" altLang="en-US" sz="90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marL="0" marR="0" marT="0" marB="0" vert="horz" anchor="ctr" anchorCtr="0"/>
                </a:tc>
              </a:tr>
            </a:tbl>
          </a:graphicData>
        </a:graphic>
      </p:graphicFrame>
      <p:graphicFrame>
        <p:nvGraphicFramePr>
          <p:cNvPr id="20" name="表格 19"/>
          <p:cNvGraphicFramePr/>
          <p:nvPr>
            <p:custDataLst>
              <p:tags r:id="rId13"/>
            </p:custDataLst>
          </p:nvPr>
        </p:nvGraphicFramePr>
        <p:xfrm>
          <a:off x="257175" y="6019800"/>
          <a:ext cx="3330575" cy="2458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52220"/>
                <a:gridCol w="2078355"/>
              </a:tblGrid>
              <a:tr h="21018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900" b="0">
                          <a:latin typeface="Archivo" panose="020B0503020202020B04" charset="0"/>
                          <a:cs typeface="Archivo" panose="020B0503020202020B04" charset="0"/>
                        </a:rPr>
                        <a:t>External Dimensions  </a:t>
                      </a:r>
                      <a:endParaRPr lang="zh-CN" altLang="en-US" sz="900" b="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l" fontAlgn="auto">
                        <a:buNone/>
                      </a:pPr>
                      <a:r>
                        <a:rPr lang="zh-CN" altLang="en-US" sz="900" b="0">
                          <a:latin typeface="Archivo" panose="020B0503020202020B04" charset="0"/>
                          <a:cs typeface="Archivo" panose="020B0503020202020B04" charset="0"/>
                        </a:rPr>
                        <a:t>  2088*1128*5mm</a:t>
                      </a:r>
                      <a:endParaRPr lang="zh-CN" altLang="en-US" sz="900" b="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1993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900" b="0">
                          <a:latin typeface="Archivo" panose="020B0503020202020B04" charset="0"/>
                          <a:cs typeface="Archivo" panose="020B0503020202020B04" charset="0"/>
                        </a:rPr>
                        <a:t>Weight     </a:t>
                      </a:r>
                      <a:endParaRPr lang="zh-CN" altLang="en-US" sz="900" b="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anchor="ctr" anchorCtr="0">
                    <a:lnT>
                      <a:noFill/>
                    </a:lnT>
                  </a:tcPr>
                </a:tc>
                <a:tc>
                  <a:txBody>
                    <a:bodyPr/>
                    <a:p>
                      <a:pPr indent="0" algn="l" fontAlgn="auto">
                        <a:buNone/>
                      </a:pPr>
                      <a:r>
                        <a:rPr lang="zh-CN" altLang="en-US" sz="900" b="0">
                          <a:latin typeface="Archivo" panose="020B0503020202020B04" charset="0"/>
                          <a:cs typeface="Archivo" panose="020B0503020202020B04" charset="0"/>
                        </a:rPr>
                        <a:t>   27kg</a:t>
                      </a:r>
                      <a:endParaRPr lang="zh-CN" altLang="en-US" sz="900" b="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anchor="ctr" anchorCtr="0">
                    <a:lnT>
                      <a:noFill/>
                    </a:lnT>
                  </a:tcPr>
                </a:tc>
              </a:tr>
              <a:tr h="2381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900" b="0">
                          <a:latin typeface="Archivo" panose="020B0503020202020B04" charset="0"/>
                          <a:cs typeface="Archivo" panose="020B0503020202020B04" charset="0"/>
                        </a:rPr>
                        <a:t>Solar Cells      </a:t>
                      </a:r>
                      <a:endParaRPr lang="zh-CN" altLang="en-US" sz="900" b="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l" fontAlgn="auto">
                        <a:buNone/>
                      </a:pPr>
                      <a:r>
                        <a:rPr lang="zh-CN" altLang="en-US" sz="900" b="0">
                          <a:latin typeface="Archivo" panose="020B0503020202020B04" charset="0"/>
                          <a:cs typeface="Archivo" panose="020B0503020202020B04" charset="0"/>
                        </a:rPr>
                        <a:t>   Mono crystalline 182mm (2x40pcs)</a:t>
                      </a:r>
                      <a:endParaRPr lang="zh-CN" altLang="en-US" sz="900" b="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anchor="ctr" anchorCtr="0"/>
                </a:tc>
              </a:tr>
              <a:tr h="2330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900" b="0">
                          <a:latin typeface="Archivo" panose="020B0503020202020B04" charset="0"/>
                          <a:cs typeface="Archivo" panose="020B0503020202020B04" charset="0"/>
                        </a:rPr>
                        <a:t>Front Glass   </a:t>
                      </a:r>
                      <a:endParaRPr lang="zh-CN" altLang="en-US" sz="900" b="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l" fontAlgn="auto">
                        <a:buNone/>
                      </a:pPr>
                      <a:r>
                        <a:rPr lang="en-US" altLang="zh-CN" sz="900" b="0">
                          <a:latin typeface="Archivo" panose="020B0503020202020B04" charset="0"/>
                          <a:cs typeface="Archivo" panose="020B0503020202020B04" charset="0"/>
                        </a:rPr>
                        <a:t>   </a:t>
                      </a:r>
                      <a:r>
                        <a:rPr lang="zh-CN" altLang="en-US" sz="900" b="0">
                          <a:latin typeface="Archivo" panose="020B0503020202020B04" charset="0"/>
                          <a:cs typeface="Archivo" panose="020B0503020202020B04" charset="0"/>
                        </a:rPr>
                        <a:t>2+2 mm tempered glass</a:t>
                      </a:r>
                      <a:endParaRPr lang="zh-CN" altLang="en-US" sz="900" b="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anchor="ctr" anchorCtr="0"/>
                </a:tc>
              </a:tr>
              <a:tr h="2381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900" b="0">
                          <a:latin typeface="Archivo" panose="020B0503020202020B04" charset="0"/>
                          <a:cs typeface="Archivo" panose="020B0503020202020B04" charset="0"/>
                        </a:rPr>
                        <a:t>Frame             </a:t>
                      </a:r>
                      <a:endParaRPr lang="zh-CN" altLang="en-US" sz="900" b="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l" fontAlgn="auto">
                        <a:buNone/>
                      </a:pPr>
                      <a:r>
                        <a:rPr lang="zh-CN" altLang="en-US" sz="900" b="0">
                          <a:latin typeface="Archivo" panose="020B0503020202020B04" charset="0"/>
                          <a:cs typeface="Archivo" panose="020B0503020202020B04" charset="0"/>
                        </a:rPr>
                        <a:t>    </a:t>
                      </a:r>
                      <a:r>
                        <a:rPr lang="en-US" altLang="zh-CN" sz="900" b="0">
                          <a:latin typeface="Archivo" panose="020B0503020202020B04" charset="0"/>
                          <a:cs typeface="Archivo" panose="020B0503020202020B04" charset="0"/>
                        </a:rPr>
                        <a:t>No </a:t>
                      </a:r>
                      <a:r>
                        <a:rPr lang="zh-CN" altLang="en-US" sz="900" b="0">
                          <a:latin typeface="Archivo" panose="020B0503020202020B04" charset="0"/>
                          <a:cs typeface="Archivo" panose="020B0503020202020B04" charset="0"/>
                        </a:rPr>
                        <a:t>Aluminum</a:t>
                      </a:r>
                      <a:endParaRPr lang="zh-CN" altLang="en-US" sz="900" b="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anchor="ctr" anchorCtr="0"/>
                </a:tc>
              </a:tr>
              <a:tr h="2216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900" b="0">
                          <a:latin typeface="Archivo" panose="020B0503020202020B04" charset="0"/>
                          <a:cs typeface="Archivo" panose="020B0503020202020B04" charset="0"/>
                        </a:rPr>
                        <a:t>Junction Box        </a:t>
                      </a:r>
                      <a:endParaRPr lang="zh-CN" altLang="en-US" sz="900" b="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l" fontAlgn="auto">
                        <a:buNone/>
                      </a:pPr>
                      <a:r>
                        <a:rPr lang="zh-CN" altLang="en-US" sz="900" b="0">
                          <a:latin typeface="Archivo" panose="020B0503020202020B04" charset="0"/>
                          <a:cs typeface="Archivo" panose="020B0503020202020B04" charset="0"/>
                        </a:rPr>
                        <a:t>    IP67</a:t>
                      </a:r>
                      <a:endParaRPr lang="zh-CN" altLang="en-US" sz="900" b="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anchor="ctr" anchorCtr="0"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900" b="0">
                          <a:latin typeface="Archivo" panose="020B0503020202020B04" charset="0"/>
                          <a:cs typeface="Archivo" panose="020B0503020202020B04" charset="0"/>
                        </a:rPr>
                        <a:t>Output Cables  </a:t>
                      </a:r>
                      <a:endParaRPr lang="zh-CN" altLang="en-US" sz="900" b="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l" fontAlgn="auto">
                        <a:buNone/>
                      </a:pPr>
                      <a:r>
                        <a:rPr lang="en-US" altLang="zh-CN" sz="900" b="0">
                          <a:latin typeface="Archivo" panose="020B0503020202020B04" charset="0"/>
                          <a:cs typeface="Archivo" panose="020B0503020202020B04" charset="0"/>
                        </a:rPr>
                        <a:t>   </a:t>
                      </a:r>
                      <a:r>
                        <a:rPr lang="zh-CN" altLang="en-US" sz="900" b="0">
                          <a:latin typeface="Archivo" panose="020B0503020202020B04" charset="0"/>
                          <a:cs typeface="Archivo" panose="020B0503020202020B04" charset="0"/>
                        </a:rPr>
                        <a:t>4.0mm², 120cm (+), 120cm (-), </a:t>
                      </a:r>
                      <a:r>
                        <a:rPr lang="en-US" altLang="zh-CN" sz="900" b="0">
                          <a:latin typeface="Archivo" panose="020B0503020202020B04" charset="0"/>
                          <a:cs typeface="Archivo" panose="020B0503020202020B04" charset="0"/>
                        </a:rPr>
                        <a:t>   </a:t>
                      </a:r>
                      <a:r>
                        <a:rPr lang="zh-CN" altLang="en-US" sz="900" b="0">
                          <a:latin typeface="Archivo" panose="020B0503020202020B04" charset="0"/>
                          <a:cs typeface="Archivo" panose="020B0503020202020B04" charset="0"/>
                        </a:rPr>
                        <a:t>length can be customized</a:t>
                      </a:r>
                      <a:endParaRPr lang="zh-CN" altLang="en-US" sz="900" b="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anchor="ctr" anchorCtr="0"/>
                </a:tc>
              </a:tr>
              <a:tr h="2546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900" b="0">
                          <a:latin typeface="Archivo" panose="020B0503020202020B04" charset="0"/>
                          <a:cs typeface="Archivo" panose="020B0503020202020B04" charset="0"/>
                        </a:rPr>
                        <a:t>Connector  </a:t>
                      </a:r>
                      <a:endParaRPr lang="zh-CN" altLang="en-US" sz="900" b="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l" fontAlgn="auto">
                        <a:buNone/>
                      </a:pPr>
                      <a:r>
                        <a:rPr lang="zh-CN" altLang="en-US" sz="900" b="0">
                          <a:latin typeface="Archivo" panose="020B0503020202020B04" charset="0"/>
                          <a:cs typeface="Archivo" panose="020B0503020202020B04" charset="0"/>
                        </a:rPr>
                        <a:t>  MC4 Compatible</a:t>
                      </a:r>
                      <a:endParaRPr lang="zh-CN" altLang="en-US" sz="900" b="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anchor="ctr" anchorCtr="0"/>
                </a:tc>
              </a:tr>
              <a:tr h="4432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900" b="0">
                          <a:latin typeface="Archivo" panose="020B0503020202020B04" charset="0"/>
                          <a:cs typeface="Archivo" panose="020B0503020202020B04" charset="0"/>
                        </a:rPr>
                        <a:t>Mechanical Load</a:t>
                      </a:r>
                      <a:endParaRPr lang="zh-CN" altLang="en-US" sz="900" b="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l" fontAlgn="auto">
                        <a:buNone/>
                      </a:pPr>
                      <a:r>
                        <a:rPr lang="en-US" altLang="zh-CN" sz="900" b="0">
                          <a:latin typeface="Archivo" panose="020B0503020202020B04" charset="0"/>
                          <a:cs typeface="Archivo" panose="020B0503020202020B04" charset="0"/>
                        </a:rPr>
                        <a:t>   </a:t>
                      </a:r>
                      <a:r>
                        <a:rPr lang="zh-CN" altLang="en-US" sz="900" b="0">
                          <a:latin typeface="Archivo" panose="020B0503020202020B04" charset="0"/>
                          <a:cs typeface="Archivo" panose="020B0503020202020B04" charset="0"/>
                        </a:rPr>
                        <a:t>Front Side Max. 5400Pa, Rear Side Max. 2400Pa</a:t>
                      </a:r>
                      <a:endParaRPr lang="zh-CN" altLang="en-US" sz="900" b="0">
                        <a:latin typeface="Archivo" panose="020B0503020202020B04" charset="0"/>
                        <a:cs typeface="Archivo" panose="020B0503020202020B04" charset="0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graphicFrame>
        <p:nvGraphicFramePr>
          <p:cNvPr id="21" name="表格 20"/>
          <p:cNvGraphicFramePr/>
          <p:nvPr>
            <p:custDataLst>
              <p:tags r:id="rId14"/>
            </p:custDataLst>
          </p:nvPr>
        </p:nvGraphicFramePr>
        <p:xfrm>
          <a:off x="270510" y="5617845"/>
          <a:ext cx="3317240" cy="325755"/>
        </p:xfrm>
        <a:graphic>
          <a:graphicData uri="http://schemas.openxmlformats.org/drawingml/2006/table">
            <a:tbl>
              <a:tblPr/>
              <a:tblGrid>
                <a:gridCol w="3317240"/>
              </a:tblGrid>
              <a:tr h="3257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chivo" panose="020B0503020202020B04" charset="0"/>
                          <a:ea typeface="微软雅黑" panose="020B0503020204020204" charset="-122"/>
                          <a:cs typeface="Archivo" panose="020B0503020202020B04" charset="0"/>
                          <a:sym typeface="+mn-ea"/>
                        </a:rPr>
                        <a:t> Mechanical Specifications</a:t>
                      </a:r>
                      <a:endParaRPr lang="en-US" sz="1200">
                        <a:solidFill>
                          <a:schemeClr val="bg1"/>
                        </a:solidFill>
                        <a:latin typeface="Archivo" panose="020B0503020202020B04" charset="0"/>
                        <a:ea typeface="微软雅黑" panose="020B0503020204020204" charset="-122"/>
                        <a:cs typeface="Archivo" panose="020B0503020202020B04" charset="0"/>
                        <a:sym typeface="+mn-ea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0013"/>
                    </a:solidFill>
                  </a:tcPr>
                </a:tc>
              </a:tr>
            </a:tbl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256540" y="5351145"/>
            <a:ext cx="465772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>
                <a:latin typeface="Archivo" panose="020B0503020202020B04" charset="0"/>
                <a:cs typeface="Archivo" panose="020B0503020202020B04" charset="0"/>
              </a:rPr>
              <a:t>STC  :  Irradiance 1000W/m 2 ，Cell Temperature 25℃,  Air Mass 1.5</a:t>
            </a:r>
            <a:endParaRPr lang="zh-CN" altLang="en-US" sz="900">
              <a:latin typeface="Archivo" panose="020B0503020202020B04" charset="0"/>
              <a:cs typeface="Archivo" panose="020B0503020202020B04" charset="0"/>
            </a:endParaRPr>
          </a:p>
        </p:txBody>
      </p:sp>
      <p:graphicFrame>
        <p:nvGraphicFramePr>
          <p:cNvPr id="24" name="表格 23"/>
          <p:cNvGraphicFramePr/>
          <p:nvPr>
            <p:custDataLst>
              <p:tags r:id="rId15"/>
            </p:custDataLst>
          </p:nvPr>
        </p:nvGraphicFramePr>
        <p:xfrm>
          <a:off x="280670" y="3706495"/>
          <a:ext cx="6238240" cy="164846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3180080"/>
                <a:gridCol w="3058160"/>
              </a:tblGrid>
              <a:tr h="1498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>
                          <a:latin typeface="Archivo" panose="020B0503020202020B04" charset="0"/>
                          <a:ea typeface="微软雅黑" panose="020B0503020204020204" charset="-122"/>
                          <a:cs typeface="Archivo" panose="020B0503020202020B04" charset="0"/>
                        </a:rPr>
                        <a:t>  Module Type</a:t>
                      </a:r>
                      <a:endParaRPr lang="en-US" altLang="en-US" sz="900">
                        <a:latin typeface="Archivo" panose="020B0503020202020B04" charset="0"/>
                        <a:ea typeface="微软雅黑" panose="020B0503020204020204" charset="-122"/>
                        <a:cs typeface="Archivo" panose="020B0503020202020B04" charset="0"/>
                      </a:endParaRPr>
                    </a:p>
                  </a:txBody>
                  <a:tcPr marL="0" marR="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>
                          <a:latin typeface="Archivo" panose="020B0503020202020B04" charset="0"/>
                          <a:ea typeface="微软雅黑" panose="020B0503020204020204" charset="-122"/>
                          <a:cs typeface="Archivo" panose="020B0503020202020B04" charset="0"/>
                        </a:rPr>
                        <a:t>SKT320M10</a:t>
                      </a:r>
                      <a:endParaRPr lang="en-US" altLang="en-US" sz="900">
                        <a:latin typeface="Archivo" panose="020B0503020202020B04" charset="0"/>
                        <a:ea typeface="微软雅黑" panose="020B0503020204020204" charset="-122"/>
                        <a:cs typeface="Archivo" panose="020B0503020202020B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14986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900">
                        <a:latin typeface="Archivo" panose="020B0503020202020B04" charset="0"/>
                        <a:ea typeface="微软雅黑" panose="020B0503020204020204" charset="-122"/>
                        <a:cs typeface="Archivo" panose="020B0503020202020B04" charset="0"/>
                      </a:endParaRPr>
                    </a:p>
                  </a:txBody>
                  <a:tcPr marL="0" marR="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en-US" sz="900">
                          <a:latin typeface="Archivo" panose="020B0503020202020B04" charset="0"/>
                          <a:ea typeface="微软雅黑" panose="020B0503020204020204" charset="-122"/>
                          <a:cs typeface="Archivo" panose="020B0503020202020B04" charset="0"/>
                        </a:rPr>
                        <a:t>STC</a:t>
                      </a:r>
                      <a:endParaRPr lang="en-US" altLang="en-US" sz="900">
                        <a:latin typeface="Archivo" panose="020B0503020202020B04" charset="0"/>
                        <a:ea typeface="微软雅黑" panose="020B0503020204020204" charset="-122"/>
                        <a:cs typeface="Archivo" panose="020B0503020202020B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1498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>
                          <a:latin typeface="Archivo" panose="020B0503020202020B04" charset="0"/>
                          <a:ea typeface="微软雅黑" panose="020B0503020204020204" charset="-122"/>
                          <a:cs typeface="Archivo" panose="020B0503020202020B04" charset="0"/>
                        </a:rPr>
                        <a:t>  MaximumPower-Pmax(W)</a:t>
                      </a:r>
                      <a:endParaRPr lang="en-US" altLang="en-US" sz="900">
                        <a:latin typeface="Archivo" panose="020B0503020202020B04" charset="0"/>
                        <a:ea typeface="微软雅黑" panose="020B0503020204020204" charset="-122"/>
                        <a:cs typeface="Archivo" panose="020B0503020202020B04" charset="0"/>
                      </a:endParaRPr>
                    </a:p>
                  </a:txBody>
                  <a:tcPr marL="0" marR="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>
                          <a:latin typeface="Archivo" panose="020B0503020202020B04" charset="0"/>
                          <a:ea typeface="微软雅黑" panose="020B0503020204020204" charset="-122"/>
                          <a:cs typeface="Archivo" panose="020B0503020202020B04" charset="0"/>
                        </a:rPr>
                        <a:t>320</a:t>
                      </a:r>
                      <a:endParaRPr lang="en-US" altLang="en-US" sz="900">
                        <a:latin typeface="Archivo" panose="020B0503020202020B04" charset="0"/>
                        <a:ea typeface="微软雅黑" panose="020B0503020204020204" charset="-122"/>
                        <a:cs typeface="Archivo" panose="020B0503020202020B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1498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>
                          <a:latin typeface="Archivo" panose="020B0503020202020B04" charset="0"/>
                          <a:ea typeface="微软雅黑" panose="020B0503020204020204" charset="-122"/>
                          <a:cs typeface="Archivo" panose="020B0503020202020B04" charset="0"/>
                        </a:rPr>
                        <a:t>  Open Circuit Voltage - Voc(V)</a:t>
                      </a:r>
                      <a:endParaRPr lang="en-US" altLang="en-US" sz="900">
                        <a:latin typeface="Archivo" panose="020B0503020202020B04" charset="0"/>
                        <a:ea typeface="微软雅黑" panose="020B0503020204020204" charset="-122"/>
                        <a:cs typeface="Archivo" panose="020B0503020202020B04" charset="0"/>
                      </a:endParaRPr>
                    </a:p>
                  </a:txBody>
                  <a:tcPr marL="0" marR="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>
                          <a:latin typeface="Archivo" panose="020B0503020202020B04" charset="0"/>
                          <a:ea typeface="微软雅黑" panose="020B0503020204020204" charset="-122"/>
                          <a:cs typeface="Archivo" panose="020B0503020202020B04" charset="0"/>
                        </a:rPr>
                        <a:t>28.12</a:t>
                      </a:r>
                      <a:endParaRPr lang="en-US" altLang="en-US" sz="900">
                        <a:latin typeface="Archivo" panose="020B0503020202020B04" charset="0"/>
                        <a:ea typeface="微软雅黑" panose="020B0503020204020204" charset="-122"/>
                        <a:cs typeface="Archivo" panose="020B0503020202020B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1498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>
                          <a:latin typeface="Archivo" panose="020B0503020202020B04" charset="0"/>
                          <a:ea typeface="微软雅黑" panose="020B0503020204020204" charset="-122"/>
                          <a:cs typeface="Archivo" panose="020B0503020202020B04" charset="0"/>
                        </a:rPr>
                        <a:t>  Short- CircuitCurrent -Isc(A)</a:t>
                      </a:r>
                      <a:endParaRPr lang="en-US" altLang="en-US" sz="900">
                        <a:latin typeface="Archivo" panose="020B0503020202020B04" charset="0"/>
                        <a:ea typeface="微软雅黑" panose="020B0503020204020204" charset="-122"/>
                        <a:cs typeface="Archivo" panose="020B0503020202020B04" charset="0"/>
                      </a:endParaRPr>
                    </a:p>
                  </a:txBody>
                  <a:tcPr marL="0" marR="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>
                          <a:latin typeface="Archivo" panose="020B0503020202020B04" charset="0"/>
                          <a:ea typeface="微软雅黑" panose="020B0503020204020204" charset="-122"/>
                          <a:cs typeface="Archivo" panose="020B0503020202020B04" charset="0"/>
                        </a:rPr>
                        <a:t>13.77</a:t>
                      </a:r>
                      <a:endParaRPr lang="en-US" altLang="en-US" sz="900">
                        <a:latin typeface="Archivo" panose="020B0503020202020B04" charset="0"/>
                        <a:ea typeface="微软雅黑" panose="020B0503020204020204" charset="-122"/>
                        <a:cs typeface="Archivo" panose="020B0503020202020B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1498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>
                          <a:latin typeface="Archivo" panose="020B0503020202020B04" charset="0"/>
                          <a:ea typeface="微软雅黑" panose="020B0503020204020204" charset="-122"/>
                          <a:cs typeface="Archivo" panose="020B0503020202020B04" charset="0"/>
                        </a:rPr>
                        <a:t>  Voltage atPmax -Vmp(V)</a:t>
                      </a:r>
                      <a:endParaRPr lang="en-US" altLang="en-US" sz="900">
                        <a:latin typeface="Archivo" panose="020B0503020202020B04" charset="0"/>
                        <a:ea typeface="微软雅黑" panose="020B0503020204020204" charset="-122"/>
                        <a:cs typeface="Archivo" panose="020B0503020202020B04" charset="0"/>
                      </a:endParaRPr>
                    </a:p>
                  </a:txBody>
                  <a:tcPr marL="0" marR="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>
                          <a:latin typeface="Archivo" panose="020B0503020202020B04" charset="0"/>
                          <a:ea typeface="微软雅黑" panose="020B0503020204020204" charset="-122"/>
                          <a:cs typeface="Archivo" panose="020B0503020202020B04" charset="0"/>
                        </a:rPr>
                        <a:t>24.6</a:t>
                      </a:r>
                      <a:endParaRPr lang="en-US" altLang="en-US" sz="900">
                        <a:latin typeface="Archivo" panose="020B0503020202020B04" charset="0"/>
                        <a:ea typeface="微软雅黑" panose="020B0503020204020204" charset="-122"/>
                        <a:cs typeface="Archivo" panose="020B0503020202020B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1498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>
                          <a:latin typeface="Archivo" panose="020B0503020202020B04" charset="0"/>
                          <a:ea typeface="微软雅黑" panose="020B0503020204020204" charset="-122"/>
                          <a:cs typeface="Archivo" panose="020B0503020202020B04" charset="0"/>
                        </a:rPr>
                        <a:t>  Current atPmax -Imp(A)</a:t>
                      </a:r>
                      <a:endParaRPr lang="en-US" altLang="en-US" sz="900">
                        <a:latin typeface="Archivo" panose="020B0503020202020B04" charset="0"/>
                        <a:ea typeface="微软雅黑" panose="020B0503020204020204" charset="-122"/>
                        <a:cs typeface="Archivo" panose="020B0503020202020B04" charset="0"/>
                      </a:endParaRPr>
                    </a:p>
                  </a:txBody>
                  <a:tcPr marL="0" marR="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>
                          <a:latin typeface="Archivo" panose="020B0503020202020B04" charset="0"/>
                          <a:ea typeface="微软雅黑" panose="020B0503020204020204" charset="-122"/>
                          <a:cs typeface="Archivo" panose="020B0503020202020B04" charset="0"/>
                        </a:rPr>
                        <a:t>13.01</a:t>
                      </a:r>
                      <a:endParaRPr lang="en-US" altLang="en-US" sz="900">
                        <a:latin typeface="Archivo" panose="020B0503020202020B04" charset="0"/>
                        <a:ea typeface="微软雅黑" panose="020B0503020204020204" charset="-122"/>
                        <a:cs typeface="Archivo" panose="020B0503020202020B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1498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>
                          <a:latin typeface="Archivo" panose="020B0503020202020B04" charset="0"/>
                          <a:ea typeface="微软雅黑" panose="020B0503020204020204" charset="-122"/>
                          <a:cs typeface="Archivo" panose="020B0503020202020B04" charset="0"/>
                        </a:rPr>
                        <a:t>  ModuleEfficiency -ηm(%)</a:t>
                      </a:r>
                      <a:endParaRPr lang="en-US" altLang="en-US" sz="900">
                        <a:latin typeface="Archivo" panose="020B0503020202020B04" charset="0"/>
                        <a:ea typeface="微软雅黑" panose="020B0503020204020204" charset="-122"/>
                        <a:cs typeface="Archivo" panose="020B0503020202020B04" charset="0"/>
                      </a:endParaRPr>
                    </a:p>
                  </a:txBody>
                  <a:tcPr marL="0" marR="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>
                          <a:latin typeface="Archivo" panose="020B0503020202020B04" charset="0"/>
                          <a:ea typeface="微软雅黑" panose="020B0503020204020204" charset="-122"/>
                          <a:cs typeface="Archivo" panose="020B0503020202020B04" charset="0"/>
                        </a:rPr>
                        <a:t>19.55</a:t>
                      </a:r>
                      <a:endParaRPr lang="en-US" altLang="en-US" sz="900">
                        <a:latin typeface="Archivo" panose="020B0503020202020B04" charset="0"/>
                        <a:ea typeface="微软雅黑" panose="020B0503020204020204" charset="-122"/>
                        <a:cs typeface="Archivo" panose="020B0503020202020B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1498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>
                          <a:latin typeface="Archivo" panose="020B0503020202020B04" charset="0"/>
                          <a:ea typeface="微软雅黑" panose="020B0503020204020204" charset="-122"/>
                          <a:cs typeface="Archivo" panose="020B0503020202020B04" charset="0"/>
                        </a:rPr>
                        <a:t>  Power Tolerance(W)</a:t>
                      </a:r>
                      <a:endParaRPr lang="en-US" altLang="en-US" sz="900">
                        <a:latin typeface="Archivo" panose="020B0503020202020B04" charset="0"/>
                        <a:ea typeface="微软雅黑" panose="020B0503020204020204" charset="-122"/>
                        <a:cs typeface="Archivo" panose="020B0503020202020B04" charset="0"/>
                      </a:endParaRPr>
                    </a:p>
                  </a:txBody>
                  <a:tcPr marL="0" marR="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>
                          <a:latin typeface="Archivo" panose="020B0503020202020B04" charset="0"/>
                          <a:ea typeface="微软雅黑" panose="020B0503020204020204" charset="-122"/>
                          <a:cs typeface="Archivo" panose="020B0503020202020B04" charset="0"/>
                        </a:rPr>
                        <a:t>（0，+4.99W）</a:t>
                      </a:r>
                      <a:endParaRPr lang="en-US" altLang="en-US" sz="900">
                        <a:latin typeface="Archivo" panose="020B0503020202020B04" charset="0"/>
                        <a:ea typeface="微软雅黑" panose="020B0503020204020204" charset="-122"/>
                        <a:cs typeface="Archivo" panose="020B0503020202020B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1498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>
                          <a:latin typeface="Archivo" panose="020B0503020202020B04" charset="0"/>
                          <a:ea typeface="微软雅黑" panose="020B0503020204020204" charset="-122"/>
                          <a:cs typeface="Archivo" panose="020B0503020202020B04" charset="0"/>
                        </a:rPr>
                        <a:t>  Maximum System Voltage(V)</a:t>
                      </a:r>
                      <a:endParaRPr lang="en-US" altLang="en-US" sz="900">
                        <a:latin typeface="Archivo" panose="020B0503020202020B04" charset="0"/>
                        <a:ea typeface="微软雅黑" panose="020B0503020204020204" charset="-122"/>
                        <a:cs typeface="Archivo" panose="020B0503020202020B04" charset="0"/>
                      </a:endParaRPr>
                    </a:p>
                  </a:txBody>
                  <a:tcPr marL="0" marR="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>
                          <a:latin typeface="Archivo" panose="020B0503020202020B04" charset="0"/>
                          <a:ea typeface="微软雅黑" panose="020B0503020204020204" charset="-122"/>
                          <a:cs typeface="Archivo" panose="020B0503020202020B04" charset="0"/>
                        </a:rPr>
                        <a:t>700Vdc (IEC/UL)</a:t>
                      </a:r>
                      <a:endParaRPr lang="en-US" altLang="en-US" sz="900">
                        <a:latin typeface="Archivo" panose="020B0503020202020B04" charset="0"/>
                        <a:ea typeface="微软雅黑" panose="020B0503020204020204" charset="-122"/>
                        <a:cs typeface="Archivo" panose="020B0503020202020B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1498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en-US" sz="900">
                          <a:latin typeface="Archivo" panose="020B0503020202020B04" charset="0"/>
                          <a:ea typeface="微软雅黑" panose="020B0503020204020204" charset="-122"/>
                          <a:cs typeface="Archivo" panose="020B0503020202020B04" charset="0"/>
                        </a:rPr>
                        <a:t>  Maximum Series Fuse Rating (A)</a:t>
                      </a:r>
                      <a:endParaRPr lang="en-US" altLang="en-US" sz="900">
                        <a:latin typeface="Archivo" panose="020B0503020202020B04" charset="0"/>
                        <a:ea typeface="微软雅黑" panose="020B0503020204020204" charset="-122"/>
                        <a:cs typeface="Archivo" panose="020B0503020202020B04" charset="0"/>
                      </a:endParaRPr>
                    </a:p>
                  </a:txBody>
                  <a:tcPr marL="0" marR="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en-US" sz="900">
                          <a:latin typeface="Archivo" panose="020B0503020202020B04" charset="0"/>
                          <a:ea typeface="微软雅黑" panose="020B0503020204020204" charset="-122"/>
                          <a:cs typeface="Archivo" panose="020B0503020202020B04" charset="0"/>
                        </a:rPr>
                        <a:t>25A</a:t>
                      </a:r>
                      <a:endParaRPr lang="en-US" altLang="en-US" sz="900">
                        <a:latin typeface="Archivo" panose="020B0503020202020B04" charset="0"/>
                        <a:ea typeface="微软雅黑" panose="020B0503020204020204" charset="-122"/>
                        <a:cs typeface="Archivo" panose="020B0503020202020B04" charset="0"/>
                      </a:endParaRPr>
                    </a:p>
                  </a:txBody>
                  <a:tcPr marL="0" marR="0" marT="0" marB="0" vert="horz" anchor="t" anchorCtr="0"/>
                </a:tc>
              </a:tr>
            </a:tbl>
          </a:graphicData>
        </a:graphic>
      </p:graphicFrame>
      <p:sp>
        <p:nvSpPr>
          <p:cNvPr id="25" name="文本框 24"/>
          <p:cNvSpPr txBox="1"/>
          <p:nvPr>
            <p:custDataLst>
              <p:tags r:id="rId16"/>
            </p:custDataLst>
          </p:nvPr>
        </p:nvSpPr>
        <p:spPr>
          <a:xfrm>
            <a:off x="2913380" y="9510395"/>
            <a:ext cx="379476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sz="800">
                <a:solidFill>
                  <a:schemeClr val="tx1"/>
                </a:solidFill>
                <a:latin typeface="Archivo" panose="020B0503020202020B04" charset="0"/>
                <a:ea typeface="微软雅黑" panose="020B0503020204020204" charset="-122"/>
                <a:cs typeface="Archivo" panose="020B0503020202020B04" charset="0"/>
              </a:rPr>
              <a:t>The company reserves the right of final right of adjustment of this file. </a:t>
            </a:r>
            <a:endParaRPr lang="en-US" altLang="zh-CN" sz="800">
              <a:solidFill>
                <a:schemeClr val="tx1"/>
              </a:solidFill>
              <a:latin typeface="Archivo" panose="020B0503020202020B04" charset="0"/>
              <a:ea typeface="微软雅黑" panose="020B0503020204020204" charset="-122"/>
              <a:cs typeface="Archivo" panose="020B0503020202020B04" charset="0"/>
            </a:endParaRPr>
          </a:p>
        </p:txBody>
      </p:sp>
      <p:pic>
        <p:nvPicPr>
          <p:cNvPr id="7" name="图片 6" descr="Emma最新Whatsapp 9月5日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41930" y="8797925"/>
            <a:ext cx="525780" cy="53086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TABLE_ENDDRAG_ORIGIN_RECT" val="260*26"/>
  <p:tag name="TABLE_ENDDRAG_RECT" val="21*33*260*26"/>
  <p:tag name="KSO_WM_BEAUTIFY_FLAG" val=""/>
</p:tagLst>
</file>

<file path=ppt/tags/tag84.xml><?xml version="1.0" encoding="utf-8"?>
<p:tagLst xmlns:p="http://schemas.openxmlformats.org/presentationml/2006/main">
  <p:tag name="TABLE_ENDDRAG_ORIGIN_RECT" val="221*26"/>
  <p:tag name="TABLE_ENDDRAG_RECT" val="291*33*221*26"/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TABLE_ENDDRAG_ORIGIN_RECT" val="221*141"/>
  <p:tag name="TABLE_ENDDRAG_RECT" val="291*474*221*141"/>
  <p:tag name="KSO_WM_BEAUTIFY_FLAG" val=""/>
</p:tagLst>
</file>

<file path=ppt/tags/tag87.xml><?xml version="1.0" encoding="utf-8"?>
<p:tagLst xmlns:p="http://schemas.openxmlformats.org/presentationml/2006/main">
  <p:tag name="TABLE_ENDDRAG_ORIGIN_RECT" val="221*24"/>
  <p:tag name="TABLE_ENDDRAG_RECT" val="291*442*221*24"/>
  <p:tag name="KSO_WM_BEAUTIFY_FLAG" val=""/>
</p:tagLst>
</file>

<file path=ppt/tags/tag88.xml><?xml version="1.0" encoding="utf-8"?>
<p:tagLst xmlns:p="http://schemas.openxmlformats.org/presentationml/2006/main">
  <p:tag name="TABLE_ENDDRAG_ORIGIN_RECT" val="491*23"/>
  <p:tag name="TABLE_ENDDRAG_RECT" val="21*265*492*23"/>
  <p:tag name="KSO_WM_BEAUTIFY_FLAG" val=""/>
</p:tagLst>
</file>

<file path=ppt/tags/tag89.xml><?xml version="1.0" encoding="utf-8"?>
<p:tagLst xmlns:p="http://schemas.openxmlformats.org/presentationml/2006/main">
  <p:tag name="TABLE_ENDDRAG_ORIGIN_RECT" val="221*24"/>
  <p:tag name="TABLE_ENDDRAG_RECT" val="284*441*221*24"/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  <p:tag name="TABLE_ENDDRAG_ORIGIN_RECT" val="221*89"/>
  <p:tag name="TABLE_ENDDRAG_RECT" val="291*667*221*89"/>
</p:tagLst>
</file>

<file path=ppt/tags/tag91.xml><?xml version="1.0" encoding="utf-8"?>
<p:tagLst xmlns:p="http://schemas.openxmlformats.org/presentationml/2006/main">
  <p:tag name="TABLE_ENDDRAG_ORIGIN_RECT" val="262*199"/>
  <p:tag name="TABLE_ENDDRAG_RECT" val="12*440*262*199"/>
  <p:tag name="KSO_WM_BEAUTIFY_FLAG" val=""/>
</p:tagLst>
</file>

<file path=ppt/tags/tag92.xml><?xml version="1.0" encoding="utf-8"?>
<p:tagLst xmlns:p="http://schemas.openxmlformats.org/presentationml/2006/main">
  <p:tag name="TABLE_ENDDRAG_ORIGIN_RECT" val="253*25"/>
  <p:tag name="TABLE_ENDDRAG_RECT" val="21*442*253*25"/>
  <p:tag name="KSO_WM_BEAUTIFY_FLAG" val=""/>
</p:tagLst>
</file>

<file path=ppt/tags/tag93.xml><?xml version="1.0" encoding="utf-8"?>
<p:tagLst xmlns:p="http://schemas.openxmlformats.org/presentationml/2006/main">
  <p:tag name="TABLE_ENDDRAG_ORIGIN_RECT" val="486*126"/>
  <p:tag name="TABLE_ENDDRAG_RECT" val="26*288*486*126"/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commondata" val="eyJoZGlkIjoiM2I4YTBjZTY0NWU3MjZkZTYwMDIzZGNlMTVjMmE4MGMifQ=="/>
  <p:tag name="KSO_WPP_MARK_KEY" val="d57096e7-3684-4710-a0cf-e2770ea21a47"/>
  <p:tag name="COMMONDATA" val="eyJoZGlkIjoiNDA1YzlmYmE5ODcyMjhlN2JhOGNiYzVkN2U4YjkyM2M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2262</Words>
  <Application>WPS 演示</Application>
  <PresentationFormat>宽屏</PresentationFormat>
  <Paragraphs>193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Wingdings</vt:lpstr>
      <vt:lpstr>Archivo</vt:lpstr>
      <vt:lpstr>微软雅黑</vt:lpstr>
      <vt:lpstr>Arial Unicode MS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186----1500</cp:lastModifiedBy>
  <cp:revision>186</cp:revision>
  <dcterms:created xsi:type="dcterms:W3CDTF">2019-06-19T02:08:00Z</dcterms:created>
  <dcterms:modified xsi:type="dcterms:W3CDTF">2024-09-05T03:06:23Z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4213D272AF7240F8890A89DF4E807AAE_13</vt:lpwstr>
  </property>
</Properties>
</file>